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4"/>
    <p:sldMasterId id="2147483778" r:id="rId5"/>
    <p:sldMasterId id="2147483751" r:id="rId6"/>
    <p:sldMasterId id="2147483784" r:id="rId7"/>
    <p:sldMasterId id="2147483796" r:id="rId8"/>
    <p:sldMasterId id="2147483807" r:id="rId9"/>
    <p:sldMasterId id="2147483822" r:id="rId10"/>
  </p:sldMasterIdLst>
  <p:notesMasterIdLst>
    <p:notesMasterId r:id="rId34"/>
  </p:notesMasterIdLst>
  <p:handoutMasterIdLst>
    <p:handoutMasterId r:id="rId35"/>
  </p:handoutMasterIdLst>
  <p:sldIdLst>
    <p:sldId id="315" r:id="rId11"/>
    <p:sldId id="742" r:id="rId12"/>
    <p:sldId id="628" r:id="rId13"/>
    <p:sldId id="571" r:id="rId14"/>
    <p:sldId id="741" r:id="rId15"/>
    <p:sldId id="317" r:id="rId16"/>
    <p:sldId id="678" r:id="rId17"/>
    <p:sldId id="351" r:id="rId18"/>
    <p:sldId id="673" r:id="rId19"/>
    <p:sldId id="670" r:id="rId20"/>
    <p:sldId id="732" r:id="rId21"/>
    <p:sldId id="680" r:id="rId22"/>
    <p:sldId id="692" r:id="rId23"/>
    <p:sldId id="725" r:id="rId24"/>
    <p:sldId id="733" r:id="rId25"/>
    <p:sldId id="718" r:id="rId26"/>
    <p:sldId id="743" r:id="rId27"/>
    <p:sldId id="696" r:id="rId28"/>
    <p:sldId id="694" r:id="rId29"/>
    <p:sldId id="726" r:id="rId30"/>
    <p:sldId id="735" r:id="rId31"/>
    <p:sldId id="702" r:id="rId32"/>
    <p:sldId id="707" r:id="rId33"/>
  </p:sldIdLst>
  <p:sldSz cx="9144000" cy="5143500" type="screen16x9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report" id="{42E7A4BD-D81B-4380-9AFF-E15A6854EC06}">
          <p14:sldIdLst>
            <p14:sldId id="315"/>
            <p14:sldId id="742"/>
            <p14:sldId id="628"/>
            <p14:sldId id="571"/>
            <p14:sldId id="741"/>
            <p14:sldId id="317"/>
            <p14:sldId id="678"/>
            <p14:sldId id="351"/>
            <p14:sldId id="673"/>
            <p14:sldId id="670"/>
            <p14:sldId id="732"/>
            <p14:sldId id="680"/>
            <p14:sldId id="692"/>
            <p14:sldId id="725"/>
            <p14:sldId id="733"/>
            <p14:sldId id="718"/>
            <p14:sldId id="743"/>
            <p14:sldId id="696"/>
            <p14:sldId id="694"/>
            <p14:sldId id="726"/>
            <p14:sldId id="735"/>
            <p14:sldId id="702"/>
            <p14:sldId id="707"/>
          </p14:sldIdLst>
        </p14:section>
      </p14:sectionLst>
    </p:ext>
    <p:ext uri="{EFAFB233-063F-42B5-8137-9DF3F51BA10A}">
      <p15:sldGuideLst xmlns:p15="http://schemas.microsoft.com/office/powerpoint/2012/main">
        <p15:guide id="1" pos="226" userDrawn="1">
          <p15:clr>
            <a:srgbClr val="A4A3A4"/>
          </p15:clr>
        </p15:guide>
        <p15:guide id="2" orient="horz" pos="3094" userDrawn="1">
          <p15:clr>
            <a:srgbClr val="A4A3A4"/>
          </p15:clr>
        </p15:guide>
        <p15:guide id="3" orient="horz" pos="781" userDrawn="1">
          <p15:clr>
            <a:srgbClr val="A4A3A4"/>
          </p15:clr>
        </p15:guide>
        <p15:guide id="4" orient="horz" pos="4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7DDA26-77FA-EEAF-612F-5864F773384D}" name="Leeam Goss-Layani" initials="LG" userId="S::Leeam.Goss-Layani@globescan.com::84b7cdb7-85d7-4b93-b076-f7431aeae772" providerId="AD"/>
  <p188:author id="{DD99D82B-BCAC-4339-FC50-BB505EDB2C67}" name="Leeam Goss-Layani" initials="LG" userId="S::leeam.goss-layani@globescan.com::84b7cdb7-85d7-4b93-b076-f7431aeae772" providerId="AD"/>
  <p188:author id="{2AE8643D-9D52-D518-4830-78EF18B5DF94}" name="Francis Cowan" initials="FC" userId="S::francis.cowan@globescan.com::34ec908a-d2a0-493a-a168-464519439bc4" providerId="AD"/>
  <p188:author id="{FB02FE46-6AFF-1A3C-4287-A51ABA0F7DE5}" name="Anneke Greyling" initials="AG" userId="S::anneke.greyling@globescan.com::a4997d5b-b2c7-46df-a1cd-79c6d5041086" providerId="AD"/>
  <p188:author id="{F6676F48-4E6C-F259-63FF-F3C508DA3836}" name="Guedion Habtegabriel" initials="GH" userId="S::guedion.habtegabriel@globescan.com::c926f569-d9f3-46d4-9ad1-3e234e557c50" providerId="AD"/>
  <p188:author id="{14A4494E-233A-1146-7BDF-9FCA7FA3A743}" name="Zikhona  Ngqula" initials="ZN" userId="S::zikhona.ngqula@globescan.com::cd363638-f9a1-4607-b56b-fe965b34091e" providerId="AD"/>
  <p188:author id="{2505685E-5F85-AF38-97A4-FB1B74FC7CEF}" name="Chris Coulter" initials="CC" userId="S::chris.coulter@globescan.com::3613051f-ecab-4c9c-849c-1144dce737f9" providerId="AD"/>
  <p188:author id="{E3CE85C2-DC22-2FAD-7069-80273391DDE1}" name="Curran Cunningham" initials="CC" userId="S::curran.cunningham@globescan.com::53620975-e709-4c5f-9515-a26809c2a0b4" providerId="AD"/>
  <p188:author id="{E90DD1C8-C2CA-F291-1616-BD8227872424}" name="Kaya Huckstep" initials="KH" userId="S::kaya.huckstep@globescan.com::7c68c2c2-0a97-4e99-a9d9-d8c99d02a83d" providerId="AD"/>
  <p188:author id="{76076BCE-C3FE-36BA-B229-7BDA99CCBCC7}" name="Natalie   Cheung" initials="NC" userId="S::natalie.cheung@globescan.com::0272caf7-98e5-4440-828e-66526828d649" providerId="AD"/>
  <p188:author id="{172FB7F9-E535-DA0B-5C63-776521F6331F}" name="Curran Cunningham" initials="CC" userId="S::Curran.Cunningham@globescan.com::53620975-e709-4c5f-9515-a26809c2a0b4" providerId="AD"/>
  <p188:author id="{298AE3FB-562C-EE7F-2661-07AD7EB69562}" name="Anneke Greyling" initials="AG" userId="Anneke Greylin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55B"/>
    <a:srgbClr val="CCD0E5"/>
    <a:srgbClr val="E7E9F2"/>
    <a:srgbClr val="9CA5E1"/>
    <a:srgbClr val="FF9999"/>
    <a:srgbClr val="339966"/>
    <a:srgbClr val="18A8E2"/>
    <a:srgbClr val="FFC000"/>
    <a:srgbClr val="FF99CC"/>
    <a:srgbClr val="618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66FD9E-7360-487F-8B9C-B212A270EA70}" v="10" dt="2024-04-17T14:55:44.9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3" autoAdjust="0"/>
    <p:restoredTop sz="93463" autoAdjust="0"/>
  </p:normalViewPr>
  <p:slideViewPr>
    <p:cSldViewPr snapToGrid="0">
      <p:cViewPr varScale="1">
        <p:scale>
          <a:sx n="135" d="100"/>
          <a:sy n="135" d="100"/>
        </p:scale>
        <p:origin x="126" y="420"/>
      </p:cViewPr>
      <p:guideLst>
        <p:guide pos="226"/>
        <p:guide orient="horz" pos="3094"/>
        <p:guide orient="horz" pos="781"/>
        <p:guide orient="horz" pos="4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urran Cunningham" userId="53620975-e709-4c5f-9515-a26809c2a0b4" providerId="ADAL" clId="{9866FD9E-7360-487F-8B9C-B212A270EA70}"/>
    <pc:docChg chg="undo custSel addSld delSld modSld modSection">
      <pc:chgData name="Curran Cunningham" userId="53620975-e709-4c5f-9515-a26809c2a0b4" providerId="ADAL" clId="{9866FD9E-7360-487F-8B9C-B212A270EA70}" dt="2024-04-17T14:55:39.294" v="106" actId="47"/>
      <pc:docMkLst>
        <pc:docMk/>
      </pc:docMkLst>
      <pc:sldChg chg="modSp mod">
        <pc:chgData name="Curran Cunningham" userId="53620975-e709-4c5f-9515-a26809c2a0b4" providerId="ADAL" clId="{9866FD9E-7360-487F-8B9C-B212A270EA70}" dt="2024-04-17T14:42:31.032" v="36" actId="14100"/>
        <pc:sldMkLst>
          <pc:docMk/>
          <pc:sldMk cId="1080804462" sldId="351"/>
        </pc:sldMkLst>
        <pc:graphicFrameChg chg="mod">
          <ac:chgData name="Curran Cunningham" userId="53620975-e709-4c5f-9515-a26809c2a0b4" providerId="ADAL" clId="{9866FD9E-7360-487F-8B9C-B212A270EA70}" dt="2024-04-17T14:42:31.032" v="36" actId="14100"/>
          <ac:graphicFrameMkLst>
            <pc:docMk/>
            <pc:sldMk cId="1080804462" sldId="351"/>
            <ac:graphicFrameMk id="9" creationId="{E66A58B0-282F-0E1B-B5F9-F64D9A29BC2C}"/>
          </ac:graphicFrameMkLst>
        </pc:graphicFrameChg>
      </pc:sldChg>
      <pc:sldChg chg="mod">
        <pc:chgData name="Curran Cunningham" userId="53620975-e709-4c5f-9515-a26809c2a0b4" providerId="ADAL" clId="{9866FD9E-7360-487F-8B9C-B212A270EA70}" dt="2024-04-17T14:43:00.075" v="40" actId="27918"/>
        <pc:sldMkLst>
          <pc:docMk/>
          <pc:sldMk cId="3631612597" sldId="670"/>
        </pc:sldMkLst>
      </pc:sldChg>
      <pc:sldChg chg="delSp modSp mod">
        <pc:chgData name="Curran Cunningham" userId="53620975-e709-4c5f-9515-a26809c2a0b4" providerId="ADAL" clId="{9866FD9E-7360-487F-8B9C-B212A270EA70}" dt="2024-04-17T14:44:08.115" v="46" actId="1076"/>
        <pc:sldMkLst>
          <pc:docMk/>
          <pc:sldMk cId="3851753369" sldId="678"/>
        </pc:sldMkLst>
        <pc:spChg chg="mod">
          <ac:chgData name="Curran Cunningham" userId="53620975-e709-4c5f-9515-a26809c2a0b4" providerId="ADAL" clId="{9866FD9E-7360-487F-8B9C-B212A270EA70}" dt="2024-04-17T14:39:33.928" v="32" actId="1037"/>
          <ac:spMkLst>
            <pc:docMk/>
            <pc:sldMk cId="3851753369" sldId="678"/>
            <ac:spMk id="6" creationId="{298BA612-FA5D-C7E2-2724-5EFEBFF44275}"/>
          </ac:spMkLst>
        </pc:spChg>
        <pc:spChg chg="del">
          <ac:chgData name="Curran Cunningham" userId="53620975-e709-4c5f-9515-a26809c2a0b4" providerId="ADAL" clId="{9866FD9E-7360-487F-8B9C-B212A270EA70}" dt="2024-04-17T14:40:17.520" v="33" actId="478"/>
          <ac:spMkLst>
            <pc:docMk/>
            <pc:sldMk cId="3851753369" sldId="678"/>
            <ac:spMk id="9" creationId="{9E327535-BACA-A0EF-8456-D3577FC9B6BF}"/>
          </ac:spMkLst>
        </pc:spChg>
        <pc:spChg chg="mod">
          <ac:chgData name="Curran Cunningham" userId="53620975-e709-4c5f-9515-a26809c2a0b4" providerId="ADAL" clId="{9866FD9E-7360-487F-8B9C-B212A270EA70}" dt="2024-04-17T14:44:08.115" v="46" actId="1076"/>
          <ac:spMkLst>
            <pc:docMk/>
            <pc:sldMk cId="3851753369" sldId="678"/>
            <ac:spMk id="14" creationId="{65D96869-8282-6F11-027E-C070B87C0490}"/>
          </ac:spMkLst>
        </pc:spChg>
        <pc:spChg chg="mod">
          <ac:chgData name="Curran Cunningham" userId="53620975-e709-4c5f-9515-a26809c2a0b4" providerId="ADAL" clId="{9866FD9E-7360-487F-8B9C-B212A270EA70}" dt="2024-04-17T14:39:28.419" v="29" actId="1076"/>
          <ac:spMkLst>
            <pc:docMk/>
            <pc:sldMk cId="3851753369" sldId="678"/>
            <ac:spMk id="28" creationId="{E6181132-2CA7-CBED-F9EE-79ABA3D20D4C}"/>
          </ac:spMkLst>
        </pc:spChg>
        <pc:grpChg chg="mod">
          <ac:chgData name="Curran Cunningham" userId="53620975-e709-4c5f-9515-a26809c2a0b4" providerId="ADAL" clId="{9866FD9E-7360-487F-8B9C-B212A270EA70}" dt="2024-04-17T14:44:08.115" v="46" actId="1076"/>
          <ac:grpSpMkLst>
            <pc:docMk/>
            <pc:sldMk cId="3851753369" sldId="678"/>
            <ac:grpSpMk id="30" creationId="{A9A57149-B543-611E-BCC1-8A9E2AF1B59E}"/>
          </ac:grpSpMkLst>
        </pc:grpChg>
      </pc:sldChg>
      <pc:sldChg chg="modSp mod">
        <pc:chgData name="Curran Cunningham" userId="53620975-e709-4c5f-9515-a26809c2a0b4" providerId="ADAL" clId="{9866FD9E-7360-487F-8B9C-B212A270EA70}" dt="2024-04-17T14:44:00.563" v="45" actId="1076"/>
        <pc:sldMkLst>
          <pc:docMk/>
          <pc:sldMk cId="3741026726" sldId="680"/>
        </pc:sldMkLst>
        <pc:spChg chg="mod">
          <ac:chgData name="Curran Cunningham" userId="53620975-e709-4c5f-9515-a26809c2a0b4" providerId="ADAL" clId="{9866FD9E-7360-487F-8B9C-B212A270EA70}" dt="2024-04-17T14:44:00.563" v="45" actId="1076"/>
          <ac:spMkLst>
            <pc:docMk/>
            <pc:sldMk cId="3741026726" sldId="680"/>
            <ac:spMk id="31" creationId="{750B9AEB-920D-471D-F911-0EEB173F7C75}"/>
          </ac:spMkLst>
        </pc:spChg>
        <pc:grpChg chg="mod">
          <ac:chgData name="Curran Cunningham" userId="53620975-e709-4c5f-9515-a26809c2a0b4" providerId="ADAL" clId="{9866FD9E-7360-487F-8B9C-B212A270EA70}" dt="2024-04-17T14:44:00.563" v="45" actId="1076"/>
          <ac:grpSpMkLst>
            <pc:docMk/>
            <pc:sldMk cId="3741026726" sldId="680"/>
            <ac:grpSpMk id="4" creationId="{5C55CCC8-489E-F0B5-AF23-8252E3C58653}"/>
          </ac:grpSpMkLst>
        </pc:grpChg>
      </pc:sldChg>
      <pc:sldChg chg="mod">
        <pc:chgData name="Curran Cunningham" userId="53620975-e709-4c5f-9515-a26809c2a0b4" providerId="ADAL" clId="{9866FD9E-7360-487F-8B9C-B212A270EA70}" dt="2024-04-17T14:45:31.479" v="57" actId="27918"/>
        <pc:sldMkLst>
          <pc:docMk/>
          <pc:sldMk cId="1446338002" sldId="692"/>
        </pc:sldMkLst>
      </pc:sldChg>
      <pc:sldChg chg="modSp mod">
        <pc:chgData name="Curran Cunningham" userId="53620975-e709-4c5f-9515-a26809c2a0b4" providerId="ADAL" clId="{9866FD9E-7360-487F-8B9C-B212A270EA70}" dt="2024-04-17T14:48:02.329" v="63" actId="27918"/>
        <pc:sldMkLst>
          <pc:docMk/>
          <pc:sldMk cId="1898806573" sldId="694"/>
        </pc:sldMkLst>
        <pc:graphicFrameChg chg="mod">
          <ac:chgData name="Curran Cunningham" userId="53620975-e709-4c5f-9515-a26809c2a0b4" providerId="ADAL" clId="{9866FD9E-7360-487F-8B9C-B212A270EA70}" dt="2024-04-17T14:47:20.145" v="61" actId="1076"/>
          <ac:graphicFrameMkLst>
            <pc:docMk/>
            <pc:sldMk cId="1898806573" sldId="694"/>
            <ac:graphicFrameMk id="12" creationId="{33ABEEF2-0B41-BF50-A321-068DF44B7FAE}"/>
          </ac:graphicFrameMkLst>
        </pc:graphicFrameChg>
      </pc:sldChg>
      <pc:sldChg chg="addSp modSp mod">
        <pc:chgData name="Curran Cunningham" userId="53620975-e709-4c5f-9515-a26809c2a0b4" providerId="ADAL" clId="{9866FD9E-7360-487F-8B9C-B212A270EA70}" dt="2024-04-17T14:54:47.645" v="101" actId="27918"/>
        <pc:sldMkLst>
          <pc:docMk/>
          <pc:sldMk cId="4008132653" sldId="696"/>
        </pc:sldMkLst>
        <pc:graphicFrameChg chg="add mod">
          <ac:chgData name="Curran Cunningham" userId="53620975-e709-4c5f-9515-a26809c2a0b4" providerId="ADAL" clId="{9866FD9E-7360-487F-8B9C-B212A270EA70}" dt="2024-04-17T14:50:30.410" v="69"/>
          <ac:graphicFrameMkLst>
            <pc:docMk/>
            <pc:sldMk cId="4008132653" sldId="696"/>
            <ac:graphicFrameMk id="3" creationId="{1FE1F2DC-B17B-BDD6-15E2-79FD9B3D3460}"/>
          </ac:graphicFrameMkLst>
        </pc:graphicFrameChg>
        <pc:graphicFrameChg chg="add mod">
          <ac:chgData name="Curran Cunningham" userId="53620975-e709-4c5f-9515-a26809c2a0b4" providerId="ADAL" clId="{9866FD9E-7360-487F-8B9C-B212A270EA70}" dt="2024-04-17T14:50:32.491" v="70"/>
          <ac:graphicFrameMkLst>
            <pc:docMk/>
            <pc:sldMk cId="4008132653" sldId="696"/>
            <ac:graphicFrameMk id="6" creationId="{068E7217-E900-0DF5-AB3B-E4A20A4DAF04}"/>
          </ac:graphicFrameMkLst>
        </pc:graphicFrameChg>
      </pc:sldChg>
      <pc:sldChg chg="mod">
        <pc:chgData name="Curran Cunningham" userId="53620975-e709-4c5f-9515-a26809c2a0b4" providerId="ADAL" clId="{9866FD9E-7360-487F-8B9C-B212A270EA70}" dt="2024-04-17T14:46:17.758" v="59" actId="27918"/>
        <pc:sldMkLst>
          <pc:docMk/>
          <pc:sldMk cId="2299825672" sldId="702"/>
        </pc:sldMkLst>
      </pc:sldChg>
      <pc:sldChg chg="add del">
        <pc:chgData name="Curran Cunningham" userId="53620975-e709-4c5f-9515-a26809c2a0b4" providerId="ADAL" clId="{9866FD9E-7360-487F-8B9C-B212A270EA70}" dt="2024-04-17T14:55:39.294" v="106" actId="47"/>
        <pc:sldMkLst>
          <pc:docMk/>
          <pc:sldMk cId="2028128218" sldId="744"/>
        </pc:sldMkLst>
      </pc:sldChg>
    </pc:docChg>
  </pc:docChgLst>
  <pc:docChgLst>
    <pc:chgData name="Curran Cunningham" userId="53620975-e709-4c5f-9515-a26809c2a0b4" providerId="ADAL" clId="{DBF9EC06-DC83-4F2A-AE60-886DE77BEBB5}"/>
    <pc:docChg chg="modSld">
      <pc:chgData name="Curran Cunningham" userId="53620975-e709-4c5f-9515-a26809c2a0b4" providerId="ADAL" clId="{DBF9EC06-DC83-4F2A-AE60-886DE77BEBB5}" dt="2024-04-17T14:57:44.769" v="20" actId="20577"/>
      <pc:docMkLst>
        <pc:docMk/>
      </pc:docMkLst>
      <pc:sldChg chg="modSp mod">
        <pc:chgData name="Curran Cunningham" userId="53620975-e709-4c5f-9515-a26809c2a0b4" providerId="ADAL" clId="{DBF9EC06-DC83-4F2A-AE60-886DE77BEBB5}" dt="2024-04-17T14:57:34.661" v="17" actId="20577"/>
        <pc:sldMkLst>
          <pc:docMk/>
          <pc:sldMk cId="3741026726" sldId="680"/>
        </pc:sldMkLst>
        <pc:spChg chg="mod">
          <ac:chgData name="Curran Cunningham" userId="53620975-e709-4c5f-9515-a26809c2a0b4" providerId="ADAL" clId="{DBF9EC06-DC83-4F2A-AE60-886DE77BEBB5}" dt="2024-04-17T14:57:34.661" v="17" actId="20577"/>
          <ac:spMkLst>
            <pc:docMk/>
            <pc:sldMk cId="3741026726" sldId="680"/>
            <ac:spMk id="3" creationId="{D2E42CFF-EEB9-40C3-95C4-8BCAE6C96AEA}"/>
          </ac:spMkLst>
        </pc:spChg>
      </pc:sldChg>
      <pc:sldChg chg="modSp mod">
        <pc:chgData name="Curran Cunningham" userId="53620975-e709-4c5f-9515-a26809c2a0b4" providerId="ADAL" clId="{DBF9EC06-DC83-4F2A-AE60-886DE77BEBB5}" dt="2024-04-17T14:57:38.240" v="19" actId="20577"/>
        <pc:sldMkLst>
          <pc:docMk/>
          <pc:sldMk cId="1446338002" sldId="692"/>
        </pc:sldMkLst>
        <pc:spChg chg="mod">
          <ac:chgData name="Curran Cunningham" userId="53620975-e709-4c5f-9515-a26809c2a0b4" providerId="ADAL" clId="{DBF9EC06-DC83-4F2A-AE60-886DE77BEBB5}" dt="2024-04-17T14:57:38.240" v="19" actId="20577"/>
          <ac:spMkLst>
            <pc:docMk/>
            <pc:sldMk cId="1446338002" sldId="692"/>
            <ac:spMk id="3" creationId="{D2E42CFF-EEB9-40C3-95C4-8BCAE6C96AEA}"/>
          </ac:spMkLst>
        </pc:spChg>
      </pc:sldChg>
      <pc:sldChg chg="modSp mod">
        <pc:chgData name="Curran Cunningham" userId="53620975-e709-4c5f-9515-a26809c2a0b4" providerId="ADAL" clId="{DBF9EC06-DC83-4F2A-AE60-886DE77BEBB5}" dt="2024-04-17T14:57:44.769" v="20" actId="20577"/>
        <pc:sldMkLst>
          <pc:docMk/>
          <pc:sldMk cId="1036954307" sldId="718"/>
        </pc:sldMkLst>
        <pc:spChg chg="mod">
          <ac:chgData name="Curran Cunningham" userId="53620975-e709-4c5f-9515-a26809c2a0b4" providerId="ADAL" clId="{DBF9EC06-DC83-4F2A-AE60-886DE77BEBB5}" dt="2024-04-17T14:57:44.769" v="20" actId="20577"/>
          <ac:spMkLst>
            <pc:docMk/>
            <pc:sldMk cId="1036954307" sldId="718"/>
            <ac:spMk id="3" creationId="{D2E42CFF-EEB9-40C3-95C4-8BCAE6C96AEA}"/>
          </ac:spMkLst>
        </pc:spChg>
      </pc:sldChg>
      <pc:sldChg chg="modSp mod">
        <pc:chgData name="Curran Cunningham" userId="53620975-e709-4c5f-9515-a26809c2a0b4" providerId="ADAL" clId="{DBF9EC06-DC83-4F2A-AE60-886DE77BEBB5}" dt="2024-04-17T14:57:11.728" v="3" actId="20577"/>
        <pc:sldMkLst>
          <pc:docMk/>
          <pc:sldMk cId="2082192380" sldId="743"/>
        </pc:sldMkLst>
        <pc:spChg chg="mod">
          <ac:chgData name="Curran Cunningham" userId="53620975-e709-4c5f-9515-a26809c2a0b4" providerId="ADAL" clId="{DBF9EC06-DC83-4F2A-AE60-886DE77BEBB5}" dt="2024-04-17T14:57:11.728" v="3" actId="20577"/>
          <ac:spMkLst>
            <pc:docMk/>
            <pc:sldMk cId="2082192380" sldId="743"/>
            <ac:spMk id="3" creationId="{D2E42CFF-EEB9-40C3-95C4-8BCAE6C96AE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Countries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AD9F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6C-46DD-8979-28A16DF3C43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66C-46DD-8979-28A16DF3C43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66C-46DD-8979-28A16DF3C430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266C-46DD-8979-28A16DF3C4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23</c:v>
                </c:pt>
                <c:pt idx="1">
                  <c:v>32</c:v>
                </c:pt>
                <c:pt idx="2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6C-46DD-8979-28A16DF3C4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366751072"/>
        <c:axId val="1366734272"/>
      </c:barChart>
      <c:valAx>
        <c:axId val="1366734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6751072"/>
        <c:crosses val="autoZero"/>
        <c:crossBetween val="between"/>
      </c:valAx>
      <c:catAx>
        <c:axId val="13667510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67342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64792977771866"/>
          <c:y val="4.0768002633432041E-2"/>
          <c:w val="0.4689001982455579"/>
          <c:h val="0.918463994733135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FBA-4AAB-A4A9-9127BAA7F04F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A-4AAB-A4A9-9127BAA7F04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00" b="0" i="0" u="none" strike="noStrike" kern="1200" baseline="0">
                      <a:solidFill>
                        <a:srgbClr val="00204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D33-4049-82A0-632654F90E5B}"/>
                </c:ext>
              </c:extLst>
            </c:dLbl>
            <c:dLbl>
              <c:idx val="1"/>
              <c:layout>
                <c:manualLayout>
                  <c:x val="0"/>
                  <c:y val="-4.1560193454707928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00" b="0" i="0" u="none" strike="noStrike" kern="1200" baseline="0">
                      <a:solidFill>
                        <a:srgbClr val="00204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33-4049-82A0-632654F90E5B}"/>
                </c:ext>
              </c:extLst>
            </c:dLbl>
            <c:dLbl>
              <c:idx val="2"/>
              <c:layout>
                <c:manualLayout>
                  <c:x val="1.896227105297341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33-4049-82A0-632654F90E5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00" b="0" i="0" u="none" strike="noStrike" kern="1200" baseline="0">
                      <a:solidFill>
                        <a:srgbClr val="00204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D33-4049-82A0-632654F90E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04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Research / search engine</c:v>
                </c:pt>
                <c:pt idx="1">
                  <c:v>Initial content drafting / jump-starting ideas</c:v>
                </c:pt>
                <c:pt idx="2">
                  <c:v>Summarising / writing</c:v>
                </c:pt>
                <c:pt idx="3">
                  <c:v>Gathering / analysing / manipulating data</c:v>
                </c:pt>
                <c:pt idx="4">
                  <c:v>Graphic / visual / video design</c:v>
                </c:pt>
                <c:pt idx="5">
                  <c:v>Increasing general efficiency</c:v>
                </c:pt>
                <c:pt idx="6">
                  <c:v>Grammar / translation / proofing</c:v>
                </c:pt>
                <c:pt idx="7">
                  <c:v>Simulating / forecasting</c:v>
                </c:pt>
                <c:pt idx="8">
                  <c:v>Stakeholder engagement communications</c:v>
                </c:pt>
                <c:pt idx="9">
                  <c:v>Recruitment</c:v>
                </c:pt>
                <c:pt idx="10">
                  <c:v>Others</c:v>
                </c:pt>
                <c:pt idx="11">
                  <c:v>Nothing / No answer / Prefer not to say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0.27</c:v>
                </c:pt>
                <c:pt idx="1">
                  <c:v>0.22</c:v>
                </c:pt>
                <c:pt idx="2">
                  <c:v>0.16</c:v>
                </c:pt>
                <c:pt idx="3">
                  <c:v>0.09</c:v>
                </c:pt>
                <c:pt idx="4">
                  <c:v>7.0000000000000007E-2</c:v>
                </c:pt>
                <c:pt idx="5">
                  <c:v>0.06</c:v>
                </c:pt>
                <c:pt idx="6">
                  <c:v>0.05</c:v>
                </c:pt>
                <c:pt idx="7">
                  <c:v>0.04</c:v>
                </c:pt>
                <c:pt idx="8">
                  <c:v>0.03</c:v>
                </c:pt>
                <c:pt idx="9">
                  <c:v>0.01</c:v>
                </c:pt>
                <c:pt idx="10">
                  <c:v>0.1</c:v>
                </c:pt>
                <c:pt idx="1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33-4049-82A0-632654F90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1590107135"/>
        <c:axId val="1590107551"/>
      </c:barChart>
      <c:catAx>
        <c:axId val="1590107135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107551"/>
        <c:crosses val="autoZero"/>
        <c:auto val="1"/>
        <c:lblAlgn val="ctr"/>
        <c:lblOffset val="100"/>
        <c:noMultiLvlLbl val="0"/>
      </c:catAx>
      <c:valAx>
        <c:axId val="1590107551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59010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7901747931883"/>
          <c:y val="0.2286915986636214"/>
          <c:w val="0.8209700459364131"/>
          <c:h val="0.7288274040565003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Increased resistance (4+5)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Total</c:v>
                </c:pt>
                <c:pt idx="2">
                  <c:v>North America</c:v>
                </c:pt>
                <c:pt idx="3">
                  <c:v>Europe</c:v>
                </c:pt>
                <c:pt idx="4">
                  <c:v>Asia-Pacific</c:v>
                </c:pt>
                <c:pt idx="5">
                  <c:v>Africa</c:v>
                </c:pt>
                <c:pt idx="6">
                  <c:v>Latin America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 formatCode="0%">
                  <c:v>0.3215859030837</c:v>
                </c:pt>
                <c:pt idx="2" formatCode="0%">
                  <c:v>0.63157894736840003</c:v>
                </c:pt>
                <c:pt idx="3" formatCode="0%">
                  <c:v>0.33333333333330001</c:v>
                </c:pt>
                <c:pt idx="4" formatCode="0%">
                  <c:v>0.28947368421050002</c:v>
                </c:pt>
                <c:pt idx="5" formatCode="0%">
                  <c:v>0.15625</c:v>
                </c:pt>
                <c:pt idx="6" formatCode="0%">
                  <c:v>0.1379310344828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15-46D9-B294-74E8957CC4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change</c:v>
                </c:pt>
              </c:strCache>
            </c:strRef>
          </c:tx>
          <c:spPr>
            <a:solidFill>
              <a:srgbClr val="F7AC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Total</c:v>
                </c:pt>
                <c:pt idx="2">
                  <c:v>North America</c:v>
                </c:pt>
                <c:pt idx="3">
                  <c:v>Europe</c:v>
                </c:pt>
                <c:pt idx="4">
                  <c:v>Asia-Pacific</c:v>
                </c:pt>
                <c:pt idx="5">
                  <c:v>Africa</c:v>
                </c:pt>
                <c:pt idx="6">
                  <c:v>Latin America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 formatCode="0%">
                  <c:v>0.40528634361228993</c:v>
                </c:pt>
                <c:pt idx="2" formatCode="0%">
                  <c:v>0.15789473684214997</c:v>
                </c:pt>
                <c:pt idx="3" formatCode="0%">
                  <c:v>0.50574712643680997</c:v>
                </c:pt>
                <c:pt idx="4" formatCode="0%">
                  <c:v>0.26315789473682982</c:v>
                </c:pt>
                <c:pt idx="5" formatCode="0%">
                  <c:v>0.375</c:v>
                </c:pt>
                <c:pt idx="6" formatCode="0%">
                  <c:v>0.62068965517240005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15-46D9-B294-74E8957CC42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Decreased resistance (1+2)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Total</c:v>
                </c:pt>
                <c:pt idx="2">
                  <c:v>North America</c:v>
                </c:pt>
                <c:pt idx="3">
                  <c:v>Europe</c:v>
                </c:pt>
                <c:pt idx="4">
                  <c:v>Asia-Pacific</c:v>
                </c:pt>
                <c:pt idx="5">
                  <c:v>Africa</c:v>
                </c:pt>
                <c:pt idx="6">
                  <c:v>Latin America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 formatCode="0%">
                  <c:v>0.2334801762115</c:v>
                </c:pt>
                <c:pt idx="2" formatCode="0%">
                  <c:v>0.13157894736840001</c:v>
                </c:pt>
                <c:pt idx="3" formatCode="0%">
                  <c:v>0.12643678160919999</c:v>
                </c:pt>
                <c:pt idx="4" formatCode="0%">
                  <c:v>0.39473684210530002</c:v>
                </c:pt>
                <c:pt idx="5" formatCode="0%">
                  <c:v>0.4375</c:v>
                </c:pt>
                <c:pt idx="6" formatCode="0%">
                  <c:v>0.24137931034480001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15-46D9-B294-74E8957CC42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DK / Not sure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42-4023-BC56-20D158FA8BB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84-43D4-A1E8-7A5B75365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Total</c:v>
                </c:pt>
                <c:pt idx="2">
                  <c:v>North America</c:v>
                </c:pt>
                <c:pt idx="3">
                  <c:v>Europe</c:v>
                </c:pt>
                <c:pt idx="4">
                  <c:v>Asia-Pacific</c:v>
                </c:pt>
                <c:pt idx="5">
                  <c:v>Africa</c:v>
                </c:pt>
                <c:pt idx="6">
                  <c:v>Latin America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 formatCode="0%">
                  <c:v>3.9647577092509996E-2</c:v>
                </c:pt>
                <c:pt idx="2" formatCode="0%">
                  <c:v>7.8947368421050004E-2</c:v>
                </c:pt>
                <c:pt idx="3" formatCode="0%">
                  <c:v>3.4482758620690002E-2</c:v>
                </c:pt>
                <c:pt idx="4" formatCode="0%">
                  <c:v>5.263157894737E-2</c:v>
                </c:pt>
                <c:pt idx="5" formatCode="0%">
                  <c:v>3.125E-2</c:v>
                </c:pt>
                <c:pt idx="6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15-46D9-B294-74E8957CC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1801294463"/>
        <c:axId val="1801300287"/>
      </c:barChart>
      <c:catAx>
        <c:axId val="180129446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1300287"/>
        <c:crosses val="autoZero"/>
        <c:auto val="1"/>
        <c:lblAlgn val="ctr"/>
        <c:lblOffset val="100"/>
        <c:noMultiLvlLbl val="0"/>
      </c:catAx>
      <c:valAx>
        <c:axId val="1801300287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801294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670140842314333"/>
          <c:y val="5.2117080296803633E-2"/>
          <c:w val="0.83047482302984632"/>
          <c:h val="0.149127272794105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7901747931883"/>
          <c:y val="0.2286915986636214"/>
          <c:w val="0.8209700459364131"/>
          <c:h val="0.7288274040565003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Increased commitment (4+5)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Total</c:v>
                </c:pt>
                <c:pt idx="2">
                  <c:v>Africa</c:v>
                </c:pt>
                <c:pt idx="3">
                  <c:v>Latin America</c:v>
                </c:pt>
                <c:pt idx="4">
                  <c:v>Asia-Pacific</c:v>
                </c:pt>
                <c:pt idx="5">
                  <c:v>Europe</c:v>
                </c:pt>
                <c:pt idx="6">
                  <c:v>North America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 formatCode="0%">
                  <c:v>0.44</c:v>
                </c:pt>
                <c:pt idx="2" formatCode="0%">
                  <c:v>0.69</c:v>
                </c:pt>
                <c:pt idx="3" formatCode="0%">
                  <c:v>0.62</c:v>
                </c:pt>
                <c:pt idx="4" formatCode="0%">
                  <c:v>0.5</c:v>
                </c:pt>
                <c:pt idx="5" formatCode="0%">
                  <c:v>0.36</c:v>
                </c:pt>
                <c:pt idx="6" formatCode="0%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E3-4CC7-98BD-971B7C42BA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Same</c:v>
                </c:pt>
              </c:strCache>
            </c:strRef>
          </c:tx>
          <c:spPr>
            <a:solidFill>
              <a:srgbClr val="F7AC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Total</c:v>
                </c:pt>
                <c:pt idx="2">
                  <c:v>Africa</c:v>
                </c:pt>
                <c:pt idx="3">
                  <c:v>Latin America</c:v>
                </c:pt>
                <c:pt idx="4">
                  <c:v>Asia-Pacific</c:v>
                </c:pt>
                <c:pt idx="5">
                  <c:v>Europe</c:v>
                </c:pt>
                <c:pt idx="6">
                  <c:v>North America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 formatCode="0%">
                  <c:v>0.35</c:v>
                </c:pt>
                <c:pt idx="2" formatCode="0%">
                  <c:v>0.25</c:v>
                </c:pt>
                <c:pt idx="3" formatCode="0%">
                  <c:v>0.28000000000000003</c:v>
                </c:pt>
                <c:pt idx="4" formatCode="0%">
                  <c:v>0.28999999999999998</c:v>
                </c:pt>
                <c:pt idx="5" formatCode="0%">
                  <c:v>0.39</c:v>
                </c:pt>
                <c:pt idx="6" formatCode="0%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E3-4CC7-98BD-971B7C42BA9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Reduced commitment (1+2)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Total</c:v>
                </c:pt>
                <c:pt idx="2">
                  <c:v>Africa</c:v>
                </c:pt>
                <c:pt idx="3">
                  <c:v>Latin America</c:v>
                </c:pt>
                <c:pt idx="4">
                  <c:v>Asia-Pacific</c:v>
                </c:pt>
                <c:pt idx="5">
                  <c:v>Europe</c:v>
                </c:pt>
                <c:pt idx="6">
                  <c:v>North America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 formatCode="0%">
                  <c:v>0.17</c:v>
                </c:pt>
                <c:pt idx="2" formatCode="0%">
                  <c:v>0.06</c:v>
                </c:pt>
                <c:pt idx="3" formatCode="0%">
                  <c:v>7.0000000000000007E-2</c:v>
                </c:pt>
                <c:pt idx="4" formatCode="0%">
                  <c:v>0.08</c:v>
                </c:pt>
                <c:pt idx="5" formatCode="0%">
                  <c:v>0.21</c:v>
                </c:pt>
                <c:pt idx="6" formatCode="0%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E3-4CC7-98BD-971B7C42BA9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DK / Not sure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CE3-4CC7-98BD-971B7C42BA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Total</c:v>
                </c:pt>
                <c:pt idx="2">
                  <c:v>Africa</c:v>
                </c:pt>
                <c:pt idx="3">
                  <c:v>Latin America</c:v>
                </c:pt>
                <c:pt idx="4">
                  <c:v>Asia-Pacific</c:v>
                </c:pt>
                <c:pt idx="5">
                  <c:v>Europe</c:v>
                </c:pt>
                <c:pt idx="6">
                  <c:v>North America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 formatCode="0%">
                  <c:v>0.05</c:v>
                </c:pt>
                <c:pt idx="2" formatCode="0%">
                  <c:v>0</c:v>
                </c:pt>
                <c:pt idx="3" formatCode="0%">
                  <c:v>0.03</c:v>
                </c:pt>
                <c:pt idx="4" formatCode="0%">
                  <c:v>0.13</c:v>
                </c:pt>
                <c:pt idx="5" formatCode="0%">
                  <c:v>0.05</c:v>
                </c:pt>
                <c:pt idx="6" formatCode="0%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E3-4CC7-98BD-971B7C42B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1801294463"/>
        <c:axId val="1801300287"/>
      </c:barChart>
      <c:catAx>
        <c:axId val="180129446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1300287"/>
        <c:crosses val="autoZero"/>
        <c:auto val="1"/>
        <c:lblAlgn val="ctr"/>
        <c:lblOffset val="100"/>
        <c:noMultiLvlLbl val="0"/>
      </c:catAx>
      <c:valAx>
        <c:axId val="1801300287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801294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0942393585535166"/>
          <c:y val="5.2117080296803647E-2"/>
          <c:w val="0.87085875164495419"/>
          <c:h val="0.149127272794105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255836740637074"/>
          <c:y val="4.0768002633432041E-2"/>
          <c:w val="0.53744163259362931"/>
          <c:h val="0.918463994733135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896227105297341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93-40EB-AAEB-0EA9E3EB1929}"/>
                </c:ext>
              </c:extLst>
            </c:dLbl>
            <c:dLbl>
              <c:idx val="2"/>
              <c:layout>
                <c:manualLayout>
                  <c:x val="0"/>
                  <c:y val="-4.1560193454707928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900" b="0" i="0" u="none" strike="noStrike" kern="1200" baseline="0">
                      <a:solidFill>
                        <a:srgbClr val="00204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C93-40EB-AAEB-0EA9E3EB1929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900" b="0" i="0" u="none" strike="noStrike" kern="1200" baseline="0">
                      <a:solidFill>
                        <a:srgbClr val="00204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090-4A67-B5CD-8DA379D9B81B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900" b="0" i="0" u="none" strike="noStrike" kern="1200" baseline="0">
                      <a:solidFill>
                        <a:srgbClr val="00204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090-4A67-B5CD-8DA379D9B8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04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Engaging with stakeholders</c:v>
                </c:pt>
                <c:pt idx="1">
                  <c:v>Managing risks to organisation's reputation</c:v>
                </c:pt>
                <c:pt idx="2">
                  <c:v>Capturing social context the business operates in</c:v>
                </c:pt>
                <c:pt idx="3">
                  <c:v>Assessing stakeholders' opinions/expectations</c:v>
                </c:pt>
                <c:pt idx="4">
                  <c:v>Supporting senior leadership</c:v>
                </c:pt>
                <c:pt idx="5">
                  <c:v>Developing thought leadership activities</c:v>
                </c:pt>
                <c:pt idx="6">
                  <c:v>Increasing internal communication efforts</c:v>
                </c:pt>
                <c:pt idx="7">
                  <c:v>Mapping/prioritising stakeholders (incl. issues)</c:v>
                </c:pt>
                <c:pt idx="8">
                  <c:v>Helping to define company's corporate purpose</c:v>
                </c:pt>
                <c:pt idx="9">
                  <c:v>ESG Reporting</c:v>
                </c:pt>
                <c:pt idx="10">
                  <c:v>Addressing climate change risk</c:v>
                </c:pt>
                <c:pt idx="11">
                  <c:v>Aligning local initiatives with global strategy/positioning</c:v>
                </c:pt>
                <c:pt idx="12">
                  <c:v>Acquiring diverse talent</c:v>
                </c:pt>
                <c:pt idx="13">
                  <c:v>Focus on corporate advocacy</c:v>
                </c:pt>
                <c:pt idx="14">
                  <c:v>Crisis management</c:v>
                </c:pt>
              </c:strCache>
            </c:strRef>
          </c:cat>
          <c:val>
            <c:numRef>
              <c:f>Sheet1!$B$2:$B$16</c:f>
              <c:numCache>
                <c:formatCode>0\%</c:formatCode>
                <c:ptCount val="15"/>
                <c:pt idx="0">
                  <c:v>70</c:v>
                </c:pt>
                <c:pt idx="1">
                  <c:v>69</c:v>
                </c:pt>
                <c:pt idx="2">
                  <c:v>67</c:v>
                </c:pt>
                <c:pt idx="3">
                  <c:v>64</c:v>
                </c:pt>
                <c:pt idx="4">
                  <c:v>63</c:v>
                </c:pt>
                <c:pt idx="5">
                  <c:v>63</c:v>
                </c:pt>
                <c:pt idx="6">
                  <c:v>62</c:v>
                </c:pt>
                <c:pt idx="7">
                  <c:v>59</c:v>
                </c:pt>
                <c:pt idx="8">
                  <c:v>56</c:v>
                </c:pt>
                <c:pt idx="9">
                  <c:v>54</c:v>
                </c:pt>
                <c:pt idx="10">
                  <c:v>53</c:v>
                </c:pt>
                <c:pt idx="11">
                  <c:v>50</c:v>
                </c:pt>
                <c:pt idx="12">
                  <c:v>49</c:v>
                </c:pt>
                <c:pt idx="13">
                  <c:v>48</c:v>
                </c:pt>
                <c:pt idx="14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47-4985-903A-DB0553C3A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1590107135"/>
        <c:axId val="1590107551"/>
      </c:barChart>
      <c:catAx>
        <c:axId val="1590107135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107551"/>
        <c:crosses val="autoZero"/>
        <c:auto val="1"/>
        <c:lblAlgn val="ctr"/>
        <c:lblOffset val="100"/>
        <c:noMultiLvlLbl val="0"/>
      </c:catAx>
      <c:valAx>
        <c:axId val="1590107551"/>
        <c:scaling>
          <c:orientation val="minMax"/>
        </c:scaling>
        <c:delete val="1"/>
        <c:axPos val="t"/>
        <c:numFmt formatCode="0\%" sourceLinked="1"/>
        <c:majorTickMark val="out"/>
        <c:minorTickMark val="none"/>
        <c:tickLblPos val="nextTo"/>
        <c:crossAx val="159010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2B6ED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5E-4EE1-B520-D4D50AB561A3}"/>
              </c:ext>
            </c:extLst>
          </c:dPt>
          <c:dPt>
            <c:idx val="1"/>
            <c:bubble3D val="0"/>
            <c:spPr>
              <a:solidFill>
                <a:srgbClr val="AAC5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65E-4EE1-B520-D4D50AB561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65E-4EE1-B520-D4D50AB561A3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87201348939071"/>
                      <c:h val="0.3706895701649722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65E-4EE1-B520-D4D50AB561A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5E-4EE1-B520-D4D50AB561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2"/>
                <c:pt idx="0">
                  <c:v>Report to Board, CEO-level, or a Group Executive level</c:v>
                </c:pt>
                <c:pt idx="1">
                  <c:v>2nd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5E-4EE1-B520-D4D50AB561A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DB-4427-8F06-95B90FB8E9A8}"/>
              </c:ext>
            </c:extLst>
          </c:dPt>
          <c:dPt>
            <c:idx val="1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DB-4427-8F06-95B90FB8E9A8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More than 10 years</c:v>
                </c:pt>
                <c:pt idx="1">
                  <c:v>Less than 10 years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81.497797356830006</c:v>
                </c:pt>
                <c:pt idx="1">
                  <c:v>18.061674008810002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DB-4427-8F06-95B90FB8E9A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239201068149376"/>
          <c:y val="0.11386256961675147"/>
          <c:w val="0.45803560369813356"/>
          <c:h val="0.83685023986551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column</c:v>
                </c:pt>
              </c:strCache>
            </c:strRef>
          </c:tx>
          <c:spPr>
            <a:solidFill>
              <a:schemeClr val="tx2"/>
            </a:solidFill>
            <a:ln>
              <a:solidFill>
                <a:srgbClr val="1B4DB3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Geopolitical risk and uncertainty</c:v>
                </c:pt>
                <c:pt idx="1">
                  <c:v>Climate change</c:v>
                </c:pt>
                <c:pt idx="2">
                  <c:v>Impact of macro-economy on business</c:v>
                </c:pt>
                <c:pt idx="3">
                  <c:v>Rise of populism / social divide</c:v>
                </c:pt>
                <c:pt idx="4">
                  <c:v>Impact of AI and technology</c:v>
                </c:pt>
                <c:pt idx="5">
                  <c:v>Supply chain issues</c:v>
                </c:pt>
                <c:pt idx="6">
                  <c:v>Community relations/engagement</c:v>
                </c:pt>
                <c:pt idx="7">
                  <c:v>Data privacy / cyber risk</c:v>
                </c:pt>
                <c:pt idx="8">
                  <c:v>Regulatory pressure and changes</c:v>
                </c:pt>
                <c:pt idx="9">
                  <c:v>Misinformation</c:v>
                </c:pt>
                <c:pt idx="10">
                  <c:v>Reputation risk</c:v>
                </c:pt>
                <c:pt idx="11">
                  <c:v>Talent attraction/retention</c:v>
                </c:pt>
                <c:pt idx="12">
                  <c:v>Nature</c:v>
                </c:pt>
                <c:pt idx="13">
                  <c:v>ESG performance</c:v>
                </c:pt>
                <c:pt idx="14">
                  <c:v>Pandemics e.g. COVID-19</c:v>
                </c:pt>
                <c:pt idx="15">
                  <c:v>Just energy transition</c:v>
                </c:pt>
                <c:pt idx="16">
                  <c:v>Water stewardship</c:v>
                </c:pt>
                <c:pt idx="17">
                  <c:v>Nothing / No answer / Prefer not to say</c:v>
                </c:pt>
              </c:strCache>
              <c:extLst/>
            </c:strRef>
          </c:cat>
          <c:val>
            <c:numRef>
              <c:f>Sheet1!$B$2:$B$21</c:f>
              <c:numCache>
                <c:formatCode>0%</c:formatCode>
                <c:ptCount val="20"/>
                <c:pt idx="0">
                  <c:v>0.7</c:v>
                </c:pt>
                <c:pt idx="1">
                  <c:v>0.44</c:v>
                </c:pt>
                <c:pt idx="2">
                  <c:v>0.34</c:v>
                </c:pt>
                <c:pt idx="3">
                  <c:v>0.27</c:v>
                </c:pt>
                <c:pt idx="4">
                  <c:v>0.19</c:v>
                </c:pt>
                <c:pt idx="5">
                  <c:v>0.15</c:v>
                </c:pt>
                <c:pt idx="6">
                  <c:v>0.14000000000000001</c:v>
                </c:pt>
                <c:pt idx="7">
                  <c:v>0.13</c:v>
                </c:pt>
                <c:pt idx="8">
                  <c:v>0.11</c:v>
                </c:pt>
                <c:pt idx="9">
                  <c:v>0.1</c:v>
                </c:pt>
                <c:pt idx="10">
                  <c:v>0.05</c:v>
                </c:pt>
                <c:pt idx="11">
                  <c:v>0.04</c:v>
                </c:pt>
                <c:pt idx="12">
                  <c:v>0.03</c:v>
                </c:pt>
                <c:pt idx="13">
                  <c:v>0.02</c:v>
                </c:pt>
                <c:pt idx="14">
                  <c:v>0.02</c:v>
                </c:pt>
                <c:pt idx="15">
                  <c:v>0.02</c:v>
                </c:pt>
                <c:pt idx="16">
                  <c:v>0.02</c:v>
                </c:pt>
                <c:pt idx="17">
                  <c:v>0.01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0BB-4913-86FF-26789DB130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1801294463"/>
        <c:axId val="1801300287"/>
      </c:barChart>
      <c:catAx>
        <c:axId val="180129446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1300287"/>
        <c:crosses val="autoZero"/>
        <c:auto val="1"/>
        <c:lblAlgn val="ctr"/>
        <c:lblOffset val="100"/>
        <c:noMultiLvlLbl val="0"/>
      </c:catAx>
      <c:valAx>
        <c:axId val="1801300287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80129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166092492106835E-2"/>
          <c:y val="3.9222193303926518E-2"/>
          <c:w val="0.93557137151718039"/>
          <c:h val="0.83906116864284386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204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Sheet1!$B$1:$F$1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20</c:v>
                </c:pt>
                <c:pt idx="1">
                  <c:v>23</c:v>
                </c:pt>
                <c:pt idx="2">
                  <c:v>33</c:v>
                </c:pt>
                <c:pt idx="3" formatCode="#,##0">
                  <c:v>42.056074766355138</c:v>
                </c:pt>
                <c:pt idx="4" formatCode="0">
                  <c:v>49.339207048459997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38-45F8-920D-8320890402D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453331631"/>
        <c:axId val="1453327055"/>
      </c:lineChart>
      <c:catAx>
        <c:axId val="145333163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3327055"/>
        <c:crosses val="autoZero"/>
        <c:auto val="1"/>
        <c:lblAlgn val="ctr"/>
        <c:lblOffset val="100"/>
        <c:noMultiLvlLbl val="0"/>
      </c:catAx>
      <c:valAx>
        <c:axId val="1453327055"/>
        <c:scaling>
          <c:orientation val="minMax"/>
          <c:max val="7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3331631"/>
        <c:crosses val="autoZero"/>
        <c:crossBetween val="midCat"/>
        <c:majorUnit val="10"/>
        <c:minorUnit val="2"/>
      </c:valAx>
      <c:spPr>
        <a:noFill/>
        <a:ln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39729228568353"/>
          <c:y val="0.31536288807458485"/>
          <c:w val="0.79386176080374682"/>
          <c:h val="0.5509837685584609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 a very great extent (6+7)</c:v>
                </c:pt>
              </c:strCache>
            </c:strRef>
          </c:tx>
          <c:spPr>
            <a:solidFill>
              <a:srgbClr val="1B4DB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Risk of authoritarianism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A5-4FF1-910F-2EC7C0D8B9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 some extent</c:v>
                </c:pt>
              </c:strCache>
            </c:strRef>
          </c:tx>
          <c:spPr>
            <a:solidFill>
              <a:srgbClr val="F7AC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Risk of authoritarianism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A5-4FF1-910F-2EC7C0D8B9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 no/little extent (1+2)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Risk of authoritarianism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A5-4FF1-910F-2EC7C0D8B9A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DK/Not sure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Risk of authoritarianism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A5-4FF1-910F-2EC7C0D8B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1801294463"/>
        <c:axId val="1801300287"/>
      </c:barChart>
      <c:catAx>
        <c:axId val="180129446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1300287"/>
        <c:crosses val="autoZero"/>
        <c:auto val="1"/>
        <c:lblAlgn val="ctr"/>
        <c:lblOffset val="100"/>
        <c:noMultiLvlLbl val="0"/>
      </c:catAx>
      <c:valAx>
        <c:axId val="1801300287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80129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39729228568353"/>
          <c:y val="0.31536288807458485"/>
          <c:w val="0.79386176080374682"/>
          <c:h val="0.5509837685584609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 a very great extent (6+7)</c:v>
                </c:pt>
              </c:strCache>
            </c:strRef>
          </c:tx>
          <c:spPr>
            <a:solidFill>
              <a:srgbClr val="1B4DB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Risk of populism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F9-4B85-A085-39B5A955FB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 some extent (3+4+5)</c:v>
                </c:pt>
              </c:strCache>
            </c:strRef>
          </c:tx>
          <c:spPr>
            <a:solidFill>
              <a:srgbClr val="F7AC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Risk of populism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F9-4B85-A085-39B5A955FBD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 no/little extent (1+2)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Risk of populism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F9-4B85-A085-39B5A955FBD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DK / Not sure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Risk of populism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F9-4B85-A085-39B5A955FB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1801294463"/>
        <c:axId val="1801300287"/>
      </c:barChart>
      <c:catAx>
        <c:axId val="180129446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1300287"/>
        <c:crosses val="autoZero"/>
        <c:auto val="1"/>
        <c:lblAlgn val="ctr"/>
        <c:lblOffset val="100"/>
        <c:noMultiLvlLbl val="0"/>
      </c:catAx>
      <c:valAx>
        <c:axId val="1801300287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801294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5.1940513043571522E-2"/>
          <c:y val="0.12784020639908161"/>
          <c:w val="0.94633537687892377"/>
          <c:h val="0.180686774008390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64792977771866"/>
          <c:y val="4.0768002633432041E-2"/>
          <c:w val="0.4689001982455579"/>
          <c:h val="0.918463994733135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46-47B1-96C9-DE2F1776D0C2}"/>
              </c:ext>
            </c:extLst>
          </c:dPt>
          <c:dLbls>
            <c:dLbl>
              <c:idx val="0"/>
              <c:layout>
                <c:manualLayout>
                  <c:x val="1.896227105297341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46-47B1-96C9-DE2F1776D0C2}"/>
                </c:ext>
              </c:extLst>
            </c:dLbl>
            <c:dLbl>
              <c:idx val="1"/>
              <c:layout>
                <c:manualLayout>
                  <c:x val="0"/>
                  <c:y val="-4.1560193454707928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00" b="0" i="0" u="none" strike="noStrike" kern="1200" baseline="0">
                      <a:solidFill>
                        <a:srgbClr val="00204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46-47B1-96C9-DE2F1776D0C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00" b="0" i="0" u="none" strike="noStrike" kern="1200" baseline="0">
                      <a:solidFill>
                        <a:srgbClr val="00204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646-47B1-96C9-DE2F1776D0C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00" b="0" i="0" u="none" strike="noStrike" kern="1200" baseline="0">
                      <a:solidFill>
                        <a:srgbClr val="00204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646-47B1-96C9-DE2F1776D0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04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Reduced dialogue / breakdown in conversations</c:v>
                </c:pt>
                <c:pt idx="1">
                  <c:v>Changed approach /engagement</c:v>
                </c:pt>
                <c:pt idx="2">
                  <c:v>Weakening of institutions / standard checking</c:v>
                </c:pt>
                <c:pt idx="3">
                  <c:v>Playing both sides</c:v>
                </c:pt>
                <c:pt idx="4">
                  <c:v>Received more criticism / backlash</c:v>
                </c:pt>
                <c:pt idx="5">
                  <c:v>More centralised control</c:v>
                </c:pt>
                <c:pt idx="6">
                  <c:v>More advocacy</c:v>
                </c:pt>
                <c:pt idx="7">
                  <c:v>Others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0.17821782178220003</c:v>
                </c:pt>
                <c:pt idx="1">
                  <c:v>0.14851485148509999</c:v>
                </c:pt>
                <c:pt idx="2">
                  <c:v>9.90099009901E-2</c:v>
                </c:pt>
                <c:pt idx="3">
                  <c:v>9.90099009901E-2</c:v>
                </c:pt>
                <c:pt idx="4">
                  <c:v>7.920792079208E-2</c:v>
                </c:pt>
                <c:pt idx="5">
                  <c:v>5.940594059406E-2</c:v>
                </c:pt>
                <c:pt idx="6">
                  <c:v>3.960396039604E-2</c:v>
                </c:pt>
                <c:pt idx="7">
                  <c:v>0.17821782178220003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46-47B1-96C9-DE2F1776D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1590107135"/>
        <c:axId val="1590107551"/>
      </c:barChart>
      <c:catAx>
        <c:axId val="1590107135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107551"/>
        <c:crosses val="autoZero"/>
        <c:auto val="1"/>
        <c:lblAlgn val="ctr"/>
        <c:lblOffset val="100"/>
        <c:noMultiLvlLbl val="0"/>
      </c:catAx>
      <c:valAx>
        <c:axId val="1590107551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59010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71616612097995"/>
          <c:y val="1.5049080523981621E-2"/>
          <c:w val="0.60295580341799371"/>
          <c:h val="0.96260779420234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column</c:v>
                </c:pt>
              </c:strCache>
            </c:strRef>
          </c:tx>
          <c:spPr>
            <a:solidFill>
              <a:schemeClr val="tx2"/>
            </a:solidFill>
            <a:ln>
              <a:solidFill>
                <a:srgbClr val="1B4DB3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Sheet1!$A$2:$A$25</c:f>
              <c:strCache>
                <c:ptCount val="24"/>
                <c:pt idx="0">
                  <c:v>Innovation, digitalisation, and AI</c:v>
                </c:pt>
                <c:pt idx="1">
                  <c:v>Adaption to climate-related issues</c:v>
                </c:pt>
                <c:pt idx="2">
                  <c:v>Energy transition</c:v>
                </c:pt>
                <c:pt idx="3">
                  <c:v>Sustainable growth / strategies / ESG</c:v>
                </c:pt>
                <c:pt idx="4">
                  <c:v>Rising competition from emerging markets</c:v>
                </c:pt>
                <c:pt idx="5">
                  <c:v>Driving economic growth and upliftment</c:v>
                </c:pt>
                <c:pt idx="6">
                  <c:v>Collaboration</c:v>
                </c:pt>
                <c:pt idx="7">
                  <c:v>Upskilling / attracting talent </c:v>
                </c:pt>
                <c:pt idx="8">
                  <c:v>Diverse workforce</c:v>
                </c:pt>
                <c:pt idx="9">
                  <c:v>Rise of leaders / progressive leadership</c:v>
                </c:pt>
                <c:pt idx="10">
                  <c:v>Community development and poverty alleviation</c:v>
                </c:pt>
                <c:pt idx="11">
                  <c:v>Improving supply chains / scope 3 transparency</c:v>
                </c:pt>
                <c:pt idx="12">
                  <c:v>Stakeholder engagement / reporting / transparency</c:v>
                </c:pt>
                <c:pt idx="13">
                  <c:v>Better legislation</c:v>
                </c:pt>
                <c:pt idx="14">
                  <c:v>Stable global economy and politics</c:v>
                </c:pt>
                <c:pt idx="15">
                  <c:v>Sustainable products and services</c:v>
                </c:pt>
                <c:pt idx="16">
                  <c:v>Health</c:v>
                </c:pt>
                <c:pt idx="17">
                  <c:v>Working from home / hybrid working </c:v>
                </c:pt>
                <c:pt idx="18">
                  <c:v>Localisation</c:v>
                </c:pt>
                <c:pt idx="19">
                  <c:v>Younger generations</c:v>
                </c:pt>
                <c:pt idx="20">
                  <c:v>Reputation</c:v>
                </c:pt>
                <c:pt idx="21">
                  <c:v>Population growth</c:v>
                </c:pt>
                <c:pt idx="22">
                  <c:v>Circularity</c:v>
                </c:pt>
                <c:pt idx="23">
                  <c:v>Nothing / No answer / Prefer not to say</c:v>
                </c:pt>
              </c:strCache>
            </c:strRef>
          </c:cat>
          <c:val>
            <c:numRef>
              <c:f>Sheet1!$B$2:$B$25</c:f>
              <c:numCache>
                <c:formatCode>0%</c:formatCode>
                <c:ptCount val="24"/>
                <c:pt idx="0">
                  <c:v>0.6431718061674</c:v>
                </c:pt>
                <c:pt idx="1">
                  <c:v>0.19383259911894274</c:v>
                </c:pt>
                <c:pt idx="2">
                  <c:v>0.16299559471365638</c:v>
                </c:pt>
                <c:pt idx="3">
                  <c:v>0.14977973568280001</c:v>
                </c:pt>
                <c:pt idx="4">
                  <c:v>0.12334801762110001</c:v>
                </c:pt>
                <c:pt idx="5">
                  <c:v>0.1145374449339</c:v>
                </c:pt>
                <c:pt idx="6">
                  <c:v>0.1145374449339</c:v>
                </c:pt>
                <c:pt idx="7">
                  <c:v>8.3700440528629988E-2</c:v>
                </c:pt>
                <c:pt idx="8">
                  <c:v>7.4889867841409996E-2</c:v>
                </c:pt>
                <c:pt idx="9">
                  <c:v>7.4889867841409996E-2</c:v>
                </c:pt>
                <c:pt idx="10">
                  <c:v>6.6079295154190004E-2</c:v>
                </c:pt>
                <c:pt idx="11">
                  <c:v>6.6079295154190004E-2</c:v>
                </c:pt>
                <c:pt idx="12">
                  <c:v>6.1674008810569995E-2</c:v>
                </c:pt>
                <c:pt idx="13">
                  <c:v>5.726872246696E-2</c:v>
                </c:pt>
                <c:pt idx="14">
                  <c:v>5.726872246696E-2</c:v>
                </c:pt>
                <c:pt idx="15">
                  <c:v>5.2863436123350004E-2</c:v>
                </c:pt>
                <c:pt idx="16">
                  <c:v>4.4052863436120006E-2</c:v>
                </c:pt>
                <c:pt idx="17">
                  <c:v>3.9647577092509996E-2</c:v>
                </c:pt>
                <c:pt idx="18">
                  <c:v>2.6431718061669999E-2</c:v>
                </c:pt>
                <c:pt idx="19">
                  <c:v>2.6431718061669999E-2</c:v>
                </c:pt>
                <c:pt idx="20">
                  <c:v>2.6431718061669999E-2</c:v>
                </c:pt>
                <c:pt idx="21">
                  <c:v>1.762114537445E-2</c:v>
                </c:pt>
                <c:pt idx="22">
                  <c:v>1.762114537445E-2</c:v>
                </c:pt>
                <c:pt idx="23">
                  <c:v>4.4052863436120006E-2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BD-4BD3-BD34-316C8CC72F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1801294463"/>
        <c:axId val="1801300287"/>
      </c:barChart>
      <c:catAx>
        <c:axId val="180129446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1300287"/>
        <c:crosses val="autoZero"/>
        <c:auto val="1"/>
        <c:lblAlgn val="ctr"/>
        <c:lblOffset val="100"/>
        <c:noMultiLvlLbl val="0"/>
      </c:catAx>
      <c:valAx>
        <c:axId val="1801300287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80129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B85FB7-0549-46A2-A8AA-1194DEF462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901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8665E-FE97-4D92-AE8E-86BB0C894E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9901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1BB05BB-372A-4B36-B603-B1DDA438B1E3}" type="datetimeFigureOut">
              <a:rPr lang="en-CA" smtClean="0"/>
              <a:t>2024-04-17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26224-FE1D-4EA1-82B8-42F16E87FD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144CF-2833-4369-81D4-721FC261EE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B2D1E38-87F1-4D3A-9A13-9625E2DEC8D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334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901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901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D10AD40-D00A-4532-8EEE-1E837EA4E8F4}" type="datetimeFigureOut">
              <a:rPr lang="en-CA" smtClean="0"/>
              <a:t>2024-04-17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F6234C9-BBD8-4916-8195-EFB5CF00A6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752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34C9-BBD8-4916-8195-EFB5CF00A61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090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34C9-BBD8-4916-8195-EFB5CF00A611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9173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34C9-BBD8-4916-8195-EFB5CF00A61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3880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34C9-BBD8-4916-8195-EFB5CF00A611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0719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34C9-BBD8-4916-8195-EFB5CF00A611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168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34C9-BBD8-4916-8195-EFB5CF00A611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76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34C9-BBD8-4916-8195-EFB5CF00A611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410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70% headlight headline no visual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34C9-BBD8-4916-8195-EFB5CF00A611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694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34C9-BBD8-4916-8195-EFB5CF00A611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253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34C9-BBD8-4916-8195-EFB5CF00A61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3490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34C9-BBD8-4916-8195-EFB5CF00A611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95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34C9-BBD8-4916-8195-EFB5CF00A611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857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They are using it for content but not strategy and press release generation. Capture the imagination and only the content generation.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34C9-BBD8-4916-8195-EFB5CF00A611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314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34C9-BBD8-4916-8195-EFB5CF00A611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613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98B28E-CBB7-D3DD-2ECD-7FE378B2A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0998" y="0"/>
            <a:ext cx="6332146" cy="5143500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6024F7B8-3202-4782-8C2A-21AF73C2A5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05993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928" y="557687"/>
            <a:ext cx="3121200" cy="1569660"/>
          </a:xfrm>
          <a:ln>
            <a:noFill/>
          </a:ln>
        </p:spPr>
        <p:txBody>
          <a:bodyPr anchor="b">
            <a:spAutoFit/>
          </a:bodyPr>
          <a:lstStyle>
            <a:lvl1pPr algn="l">
              <a:defRPr sz="3200" b="1" u="none" cap="none" baseline="0">
                <a:solidFill>
                  <a:schemeClr val="tx2"/>
                </a:solidFill>
                <a:effectLst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928" y="2972030"/>
            <a:ext cx="2880000" cy="30777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buNone/>
              <a:defRPr sz="1400" cap="none" baseline="0">
                <a:solidFill>
                  <a:schemeClr val="tx2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33A3CC57-B778-487E-B559-A4A8A2C81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928" y="3311716"/>
            <a:ext cx="2880000" cy="276999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>
              <a:buNone/>
              <a:defRPr lang="en-US" sz="1200" cap="none" baseline="0" dirty="0" smtClean="0">
                <a:solidFill>
                  <a:schemeClr val="tx2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14313" lvl="0" indent="-214313"/>
            <a:r>
              <a:rPr lang="en-US"/>
              <a:t>Click to edit Master text styles</a:t>
            </a:r>
          </a:p>
        </p:txBody>
      </p:sp>
      <p:sp>
        <p:nvSpPr>
          <p:cNvPr id="17" name="Right Triangle 1">
            <a:extLst>
              <a:ext uri="{FF2B5EF4-FFF2-40B4-BE49-F238E27FC236}">
                <a16:creationId xmlns:a16="http://schemas.microsoft.com/office/drawing/2014/main" id="{E2F54E8B-0A4C-4061-BD43-73530F833607}"/>
              </a:ext>
            </a:extLst>
          </p:cNvPr>
          <p:cNvSpPr/>
          <p:nvPr userDrawn="1"/>
        </p:nvSpPr>
        <p:spPr>
          <a:xfrm flipH="1">
            <a:off x="6471293" y="1700784"/>
            <a:ext cx="2688336" cy="3442716"/>
          </a:xfrm>
          <a:custGeom>
            <a:avLst/>
            <a:gdLst>
              <a:gd name="connsiteX0" fmla="*/ 0 w 2688336"/>
              <a:gd name="connsiteY0" fmla="*/ 3296412 h 3296412"/>
              <a:gd name="connsiteX1" fmla="*/ 0 w 2688336"/>
              <a:gd name="connsiteY1" fmla="*/ 0 h 3296412"/>
              <a:gd name="connsiteX2" fmla="*/ 2688336 w 2688336"/>
              <a:gd name="connsiteY2" fmla="*/ 3296412 h 3296412"/>
              <a:gd name="connsiteX3" fmla="*/ 0 w 2688336"/>
              <a:gd name="connsiteY3" fmla="*/ 3296412 h 3296412"/>
              <a:gd name="connsiteX0" fmla="*/ 0 w 2688336"/>
              <a:gd name="connsiteY0" fmla="*/ 3442716 h 3442716"/>
              <a:gd name="connsiteX1" fmla="*/ 9144 w 2688336"/>
              <a:gd name="connsiteY1" fmla="*/ 0 h 3442716"/>
              <a:gd name="connsiteX2" fmla="*/ 2688336 w 2688336"/>
              <a:gd name="connsiteY2" fmla="*/ 3442716 h 3442716"/>
              <a:gd name="connsiteX3" fmla="*/ 0 w 2688336"/>
              <a:gd name="connsiteY3" fmla="*/ 3442716 h 344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8336" h="3442716">
                <a:moveTo>
                  <a:pt x="0" y="3442716"/>
                </a:moveTo>
                <a:lnTo>
                  <a:pt x="9144" y="0"/>
                </a:lnTo>
                <a:lnTo>
                  <a:pt x="2688336" y="3442716"/>
                </a:lnTo>
                <a:lnTo>
                  <a:pt x="0" y="34427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83F40-53E0-8708-7CB7-3B079A2E5F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133" y="4058816"/>
            <a:ext cx="1402202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6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bati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95F98B0C-9BAD-4825-BC7B-B96D91A0D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" y="-3237"/>
            <a:ext cx="913955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9A4226C-2FD8-469C-B473-10DB7D50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29" y="270321"/>
            <a:ext cx="8510954" cy="33855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B338F2-89A6-43DB-ACCF-22AE0CACB1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067377A-9329-45F5-8E76-BBB20EE26D46}"/>
              </a:ext>
            </a:extLst>
          </p:cNvPr>
          <p:cNvSpPr txBox="1">
            <a:spLocks/>
          </p:cNvSpPr>
          <p:nvPr userDrawn="1"/>
        </p:nvSpPr>
        <p:spPr>
          <a:xfrm>
            <a:off x="-6959" y="4748634"/>
            <a:ext cx="36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BA8F1-5E2C-459D-B91C-68827C5E93A9}" type="slidenum">
              <a:rPr kumimoji="0" lang="en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rgbClr val="3B455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A9ECAB-5C71-47F1-9AF6-B69159AC3CF1}"/>
              </a:ext>
            </a:extLst>
          </p:cNvPr>
          <p:cNvSpPr txBox="1"/>
          <p:nvPr userDrawn="1"/>
        </p:nvSpPr>
        <p:spPr>
          <a:xfrm>
            <a:off x="7750498" y="471394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>
                <a:solidFill>
                  <a:srgbClr val="A8AAAC"/>
                </a:solidFill>
              </a:rPr>
              <a:t>X</a:t>
            </a:r>
            <a:endParaRPr lang="en-CA" sz="1200" b="1">
              <a:solidFill>
                <a:srgbClr val="A8AAAC"/>
              </a:solidFill>
            </a:endParaRPr>
          </a:p>
        </p:txBody>
      </p:sp>
      <p:pic>
        <p:nvPicPr>
          <p:cNvPr id="4" name="Picture 2" descr="Oxford - Creative Destruction Lab">
            <a:extLst>
              <a:ext uri="{FF2B5EF4-FFF2-40B4-BE49-F238E27FC236}">
                <a16:creationId xmlns:a16="http://schemas.microsoft.com/office/drawing/2014/main" id="{40AD7A2F-7DD8-92A3-2BE7-C0CA682A22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298" y="4561667"/>
            <a:ext cx="1084276" cy="5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213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no imag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4265C5-C24D-4B6B-B5D9-80C2F6AEC138}"/>
              </a:ext>
            </a:extLst>
          </p:cNvPr>
          <p:cNvSpPr/>
          <p:nvPr userDrawn="1"/>
        </p:nvSpPr>
        <p:spPr>
          <a:xfrm>
            <a:off x="0" y="7951"/>
            <a:ext cx="4444780" cy="5143502"/>
          </a:xfrm>
          <a:custGeom>
            <a:avLst/>
            <a:gdLst>
              <a:gd name="connsiteX0" fmla="*/ 0 w 3999506"/>
              <a:gd name="connsiteY0" fmla="*/ 0 h 5143501"/>
              <a:gd name="connsiteX1" fmla="*/ 3999506 w 3999506"/>
              <a:gd name="connsiteY1" fmla="*/ 0 h 5143501"/>
              <a:gd name="connsiteX2" fmla="*/ 3999506 w 3999506"/>
              <a:gd name="connsiteY2" fmla="*/ 5143501 h 5143501"/>
              <a:gd name="connsiteX3" fmla="*/ 0 w 3999506"/>
              <a:gd name="connsiteY3" fmla="*/ 5143501 h 5143501"/>
              <a:gd name="connsiteX4" fmla="*/ 0 w 3999506"/>
              <a:gd name="connsiteY4" fmla="*/ 0 h 5143501"/>
              <a:gd name="connsiteX0" fmla="*/ 0 w 3999506"/>
              <a:gd name="connsiteY0" fmla="*/ 0 h 5143501"/>
              <a:gd name="connsiteX1" fmla="*/ 3999506 w 3999506"/>
              <a:gd name="connsiteY1" fmla="*/ 0 h 5143501"/>
              <a:gd name="connsiteX2" fmla="*/ 2894275 w 3999506"/>
              <a:gd name="connsiteY2" fmla="*/ 5143501 h 5143501"/>
              <a:gd name="connsiteX3" fmla="*/ 0 w 3999506"/>
              <a:gd name="connsiteY3" fmla="*/ 5143501 h 5143501"/>
              <a:gd name="connsiteX4" fmla="*/ 0 w 3999506"/>
              <a:gd name="connsiteY4" fmla="*/ 0 h 5143501"/>
              <a:gd name="connsiteX0" fmla="*/ 0 w 3999506"/>
              <a:gd name="connsiteY0" fmla="*/ 0 h 5159403"/>
              <a:gd name="connsiteX1" fmla="*/ 3999506 w 3999506"/>
              <a:gd name="connsiteY1" fmla="*/ 0 h 5159403"/>
              <a:gd name="connsiteX2" fmla="*/ 3069203 w 3999506"/>
              <a:gd name="connsiteY2" fmla="*/ 5159403 h 5159403"/>
              <a:gd name="connsiteX3" fmla="*/ 0 w 3999506"/>
              <a:gd name="connsiteY3" fmla="*/ 5143501 h 5159403"/>
              <a:gd name="connsiteX4" fmla="*/ 0 w 3999506"/>
              <a:gd name="connsiteY4" fmla="*/ 0 h 5159403"/>
              <a:gd name="connsiteX0" fmla="*/ 0 w 3999506"/>
              <a:gd name="connsiteY0" fmla="*/ 0 h 5159403"/>
              <a:gd name="connsiteX1" fmla="*/ 3999506 w 3999506"/>
              <a:gd name="connsiteY1" fmla="*/ 0 h 5159403"/>
              <a:gd name="connsiteX2" fmla="*/ 3216219 w 3999506"/>
              <a:gd name="connsiteY2" fmla="*/ 5159403 h 5159403"/>
              <a:gd name="connsiteX3" fmla="*/ 0 w 3999506"/>
              <a:gd name="connsiteY3" fmla="*/ 5143501 h 5159403"/>
              <a:gd name="connsiteX4" fmla="*/ 0 w 3999506"/>
              <a:gd name="connsiteY4" fmla="*/ 0 h 515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9506" h="5159403">
                <a:moveTo>
                  <a:pt x="0" y="0"/>
                </a:moveTo>
                <a:lnTo>
                  <a:pt x="3999506" y="0"/>
                </a:lnTo>
                <a:lnTo>
                  <a:pt x="3216219" y="5159403"/>
                </a:lnTo>
                <a:lnTo>
                  <a:pt x="0" y="51435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0" y="1803785"/>
            <a:ext cx="3952752" cy="1323439"/>
          </a:xfrm>
          <a:ln>
            <a:noFill/>
          </a:ln>
        </p:spPr>
        <p:txBody>
          <a:bodyPr wrap="square" anchor="b">
            <a:spAutoFit/>
          </a:bodyPr>
          <a:lstStyle>
            <a:lvl1pPr algn="l">
              <a:defRPr sz="4000" b="1" u="none" cap="none" baseline="0">
                <a:solidFill>
                  <a:schemeClr val="bg2"/>
                </a:solidFill>
                <a:effectLst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Divider </a:t>
            </a:r>
            <a:br>
              <a:rPr lang="en-US"/>
            </a:br>
            <a:r>
              <a:rPr lang="en-US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3972712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no image hor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646F4FB9-ED32-4C62-91BE-94CF382E8ABB}"/>
              </a:ext>
            </a:extLst>
          </p:cNvPr>
          <p:cNvSpPr/>
          <p:nvPr userDrawn="1"/>
        </p:nvSpPr>
        <p:spPr>
          <a:xfrm>
            <a:off x="-7954" y="1842761"/>
            <a:ext cx="9159903" cy="3293927"/>
          </a:xfrm>
          <a:custGeom>
            <a:avLst/>
            <a:gdLst>
              <a:gd name="connsiteX0" fmla="*/ 0 w 9144000"/>
              <a:gd name="connsiteY0" fmla="*/ 0 h 2347722"/>
              <a:gd name="connsiteX1" fmla="*/ 9144000 w 9144000"/>
              <a:gd name="connsiteY1" fmla="*/ 0 h 2347722"/>
              <a:gd name="connsiteX2" fmla="*/ 9144000 w 9144000"/>
              <a:gd name="connsiteY2" fmla="*/ 2347722 h 2347722"/>
              <a:gd name="connsiteX3" fmla="*/ 0 w 9144000"/>
              <a:gd name="connsiteY3" fmla="*/ 2347722 h 2347722"/>
              <a:gd name="connsiteX4" fmla="*/ 0 w 9144000"/>
              <a:gd name="connsiteY4" fmla="*/ 0 h 2347722"/>
              <a:gd name="connsiteX0" fmla="*/ 0 w 9144000"/>
              <a:gd name="connsiteY0" fmla="*/ 1359673 h 2347722"/>
              <a:gd name="connsiteX1" fmla="*/ 9144000 w 9144000"/>
              <a:gd name="connsiteY1" fmla="*/ 0 h 2347722"/>
              <a:gd name="connsiteX2" fmla="*/ 9144000 w 9144000"/>
              <a:gd name="connsiteY2" fmla="*/ 2347722 h 2347722"/>
              <a:gd name="connsiteX3" fmla="*/ 0 w 9144000"/>
              <a:gd name="connsiteY3" fmla="*/ 2347722 h 2347722"/>
              <a:gd name="connsiteX4" fmla="*/ 0 w 9144000"/>
              <a:gd name="connsiteY4" fmla="*/ 1359673 h 2347722"/>
              <a:gd name="connsiteX0" fmla="*/ 0 w 9144000"/>
              <a:gd name="connsiteY0" fmla="*/ 1550505 h 2347722"/>
              <a:gd name="connsiteX1" fmla="*/ 9144000 w 9144000"/>
              <a:gd name="connsiteY1" fmla="*/ 0 h 2347722"/>
              <a:gd name="connsiteX2" fmla="*/ 9144000 w 9144000"/>
              <a:gd name="connsiteY2" fmla="*/ 2347722 h 2347722"/>
              <a:gd name="connsiteX3" fmla="*/ 0 w 9144000"/>
              <a:gd name="connsiteY3" fmla="*/ 2347722 h 2347722"/>
              <a:gd name="connsiteX4" fmla="*/ 0 w 9144000"/>
              <a:gd name="connsiteY4" fmla="*/ 1550505 h 2347722"/>
              <a:gd name="connsiteX0" fmla="*/ 0 w 9151952"/>
              <a:gd name="connsiteY0" fmla="*/ 2496710 h 3293927"/>
              <a:gd name="connsiteX1" fmla="*/ 9151952 w 9151952"/>
              <a:gd name="connsiteY1" fmla="*/ 0 h 3293927"/>
              <a:gd name="connsiteX2" fmla="*/ 9144000 w 9151952"/>
              <a:gd name="connsiteY2" fmla="*/ 3293927 h 3293927"/>
              <a:gd name="connsiteX3" fmla="*/ 0 w 9151952"/>
              <a:gd name="connsiteY3" fmla="*/ 3293927 h 3293927"/>
              <a:gd name="connsiteX4" fmla="*/ 0 w 9151952"/>
              <a:gd name="connsiteY4" fmla="*/ 2496710 h 3293927"/>
              <a:gd name="connsiteX0" fmla="*/ 0 w 9159903"/>
              <a:gd name="connsiteY0" fmla="*/ 2218414 h 3293927"/>
              <a:gd name="connsiteX1" fmla="*/ 9159903 w 9159903"/>
              <a:gd name="connsiteY1" fmla="*/ 0 h 3293927"/>
              <a:gd name="connsiteX2" fmla="*/ 9151951 w 9159903"/>
              <a:gd name="connsiteY2" fmla="*/ 3293927 h 3293927"/>
              <a:gd name="connsiteX3" fmla="*/ 7951 w 9159903"/>
              <a:gd name="connsiteY3" fmla="*/ 3293927 h 3293927"/>
              <a:gd name="connsiteX4" fmla="*/ 0 w 9159903"/>
              <a:gd name="connsiteY4" fmla="*/ 2218414 h 329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9903" h="3293927">
                <a:moveTo>
                  <a:pt x="0" y="2218414"/>
                </a:moveTo>
                <a:lnTo>
                  <a:pt x="9159903" y="0"/>
                </a:lnTo>
                <a:cubicBezTo>
                  <a:pt x="9157252" y="1097976"/>
                  <a:pt x="9154602" y="2195951"/>
                  <a:pt x="9151951" y="3293927"/>
                </a:cubicBezTo>
                <a:lnTo>
                  <a:pt x="7951" y="3293927"/>
                </a:lnTo>
                <a:cubicBezTo>
                  <a:pt x="5301" y="2935423"/>
                  <a:pt x="2650" y="2576918"/>
                  <a:pt x="0" y="221841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6059" y="1134875"/>
            <a:ext cx="5543808" cy="707886"/>
          </a:xfrm>
          <a:ln>
            <a:noFill/>
          </a:ln>
        </p:spPr>
        <p:txBody>
          <a:bodyPr wrap="square" anchor="b">
            <a:spAutoFit/>
          </a:bodyPr>
          <a:lstStyle>
            <a:lvl1pPr algn="l">
              <a:defRPr sz="4000" b="1" u="none" cap="none" baseline="0">
                <a:solidFill>
                  <a:schemeClr val="bg2"/>
                </a:solidFill>
                <a:effectLst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268947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279" y="295200"/>
            <a:ext cx="8654945" cy="313932"/>
          </a:xfrm>
        </p:spPr>
        <p:txBody>
          <a:bodyPr>
            <a:spAutoFit/>
          </a:bodyPr>
          <a:lstStyle>
            <a:lvl1pPr>
              <a:defRPr sz="1600"/>
            </a:lvl1pPr>
          </a:lstStyle>
          <a:p>
            <a:r>
              <a:rPr lang="en-US"/>
              <a:t>Click to edit commentary/headline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B52128-25C1-4D74-A7F8-9E30ACA024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615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1E215FD-3720-4427-B93A-38C1791AA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328" y="848789"/>
            <a:ext cx="8662896" cy="307777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400" b="1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2E110AE-5966-4B74-B122-CE103ADE96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328" y="1165500"/>
            <a:ext cx="8662896" cy="276999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2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65023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">
          <p15:clr>
            <a:srgbClr val="FBAE40"/>
          </p15:clr>
        </p15:guide>
        <p15:guide id="2" orient="horz" pos="327">
          <p15:clr>
            <a:srgbClr val="FBAE40"/>
          </p15:clr>
        </p15:guide>
        <p15:guide id="3" pos="5556">
          <p15:clr>
            <a:srgbClr val="FBAE40"/>
          </p15:clr>
        </p15:guide>
        <p15:guide id="4" orient="horz" pos="2845">
          <p15:clr>
            <a:srgbClr val="FBAE40"/>
          </p15:clr>
        </p15:guide>
        <p15:guide id="5" orient="horz" pos="309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4CAD4-CC89-4ECF-9D91-0BF46DFC0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8" y="295200"/>
            <a:ext cx="8692431" cy="3139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E7B1A-2227-4B64-9294-9120EB3EF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718" y="1022350"/>
            <a:ext cx="8491495" cy="1246495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8662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2527C-A3D8-41FD-A5A6-5421E7EAD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11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lide top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4565DE-9245-467F-BDBE-0EEBA5770A1F}"/>
              </a:ext>
            </a:extLst>
          </p:cNvPr>
          <p:cNvSpPr/>
          <p:nvPr userDrawn="1"/>
        </p:nvSpPr>
        <p:spPr>
          <a:xfrm>
            <a:off x="4164432" y="0"/>
            <a:ext cx="4979568" cy="5143500"/>
          </a:xfrm>
          <a:custGeom>
            <a:avLst/>
            <a:gdLst>
              <a:gd name="connsiteX0" fmla="*/ 0 w 4769706"/>
              <a:gd name="connsiteY0" fmla="*/ 0 h 5143500"/>
              <a:gd name="connsiteX1" fmla="*/ 4769706 w 4769706"/>
              <a:gd name="connsiteY1" fmla="*/ 0 h 5143500"/>
              <a:gd name="connsiteX2" fmla="*/ 4769706 w 4769706"/>
              <a:gd name="connsiteY2" fmla="*/ 5143500 h 5143500"/>
              <a:gd name="connsiteX3" fmla="*/ 0 w 4769706"/>
              <a:gd name="connsiteY3" fmla="*/ 5143500 h 5143500"/>
              <a:gd name="connsiteX4" fmla="*/ 0 w 4769706"/>
              <a:gd name="connsiteY4" fmla="*/ 0 h 5143500"/>
              <a:gd name="connsiteX0" fmla="*/ 209862 w 4979568"/>
              <a:gd name="connsiteY0" fmla="*/ 0 h 5143500"/>
              <a:gd name="connsiteX1" fmla="*/ 4979568 w 4979568"/>
              <a:gd name="connsiteY1" fmla="*/ 0 h 5143500"/>
              <a:gd name="connsiteX2" fmla="*/ 4979568 w 4979568"/>
              <a:gd name="connsiteY2" fmla="*/ 5143500 h 5143500"/>
              <a:gd name="connsiteX3" fmla="*/ 0 w 4979568"/>
              <a:gd name="connsiteY3" fmla="*/ 5136005 h 5143500"/>
              <a:gd name="connsiteX4" fmla="*/ 209862 w 497956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9568" h="5143500">
                <a:moveTo>
                  <a:pt x="209862" y="0"/>
                </a:moveTo>
                <a:lnTo>
                  <a:pt x="4979568" y="0"/>
                </a:lnTo>
                <a:lnTo>
                  <a:pt x="4979568" y="5143500"/>
                </a:lnTo>
                <a:lnTo>
                  <a:pt x="0" y="5136005"/>
                </a:lnTo>
                <a:lnTo>
                  <a:pt x="20986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280" y="295200"/>
            <a:ext cx="3936895" cy="313932"/>
          </a:xfrm>
        </p:spPr>
        <p:txBody>
          <a:bodyPr wrap="square" lIns="90000" anchor="t">
            <a:spAutoFit/>
          </a:bodyPr>
          <a:lstStyle>
            <a:lvl1pPr>
              <a:defRPr sz="1600"/>
            </a:lvl1pPr>
          </a:lstStyle>
          <a:p>
            <a:r>
              <a:rPr lang="en-US"/>
              <a:t>Click to edit commentary/headline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3AB91-4B31-4548-ADFC-3FE450FBF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682A93-DBDD-48FC-B327-693613E537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328" y="836301"/>
            <a:ext cx="3924000" cy="307777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400" b="1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0DD223D-6DB6-46CA-9D8A-5294349D86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328" y="1157880"/>
            <a:ext cx="3924000" cy="276999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2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F12340-A1A4-4597-961D-FD6A83676153}"/>
              </a:ext>
            </a:extLst>
          </p:cNvPr>
          <p:cNvSpPr txBox="1"/>
          <p:nvPr userDrawn="1"/>
        </p:nvSpPr>
        <p:spPr>
          <a:xfrm>
            <a:off x="7750498" y="471394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A8AAAC"/>
                </a:solidFill>
              </a:rPr>
              <a:t>X</a:t>
            </a:r>
            <a:endParaRPr lang="en-CA" sz="1200" b="1">
              <a:solidFill>
                <a:srgbClr val="A8AAAC"/>
              </a:solidFill>
            </a:endParaRP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D54BF23A-9055-4A9C-BA40-FA8F5F95DE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381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  <p:pic>
        <p:nvPicPr>
          <p:cNvPr id="10" name="Picture 2" descr="Oxford - Creative Destruction Lab">
            <a:extLst>
              <a:ext uri="{FF2B5EF4-FFF2-40B4-BE49-F238E27FC236}">
                <a16:creationId xmlns:a16="http://schemas.microsoft.com/office/drawing/2014/main" id="{CFAF6E16-E973-4D9A-8E5A-9F9AF4444F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298" y="4561667"/>
            <a:ext cx="1084276" cy="5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412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136">
          <p15:clr>
            <a:srgbClr val="FBAE40"/>
          </p15:clr>
        </p15:guide>
        <p15:guide id="3" orient="horz" pos="2845">
          <p15:clr>
            <a:srgbClr val="FBAE40"/>
          </p15:clr>
        </p15:guide>
        <p15:guide id="4" pos="256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lide top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23E402-36F3-4837-B56E-EF009F0C9885}"/>
              </a:ext>
            </a:extLst>
          </p:cNvPr>
          <p:cNvSpPr/>
          <p:nvPr userDrawn="1"/>
        </p:nvSpPr>
        <p:spPr>
          <a:xfrm>
            <a:off x="0" y="1963711"/>
            <a:ext cx="9144000" cy="3179789"/>
          </a:xfrm>
          <a:custGeom>
            <a:avLst/>
            <a:gdLst>
              <a:gd name="connsiteX0" fmla="*/ 0 w 9144000"/>
              <a:gd name="connsiteY0" fmla="*/ 0 h 3037382"/>
              <a:gd name="connsiteX1" fmla="*/ 9144000 w 9144000"/>
              <a:gd name="connsiteY1" fmla="*/ 0 h 3037382"/>
              <a:gd name="connsiteX2" fmla="*/ 9144000 w 9144000"/>
              <a:gd name="connsiteY2" fmla="*/ 3037382 h 3037382"/>
              <a:gd name="connsiteX3" fmla="*/ 0 w 9144000"/>
              <a:gd name="connsiteY3" fmla="*/ 3037382 h 3037382"/>
              <a:gd name="connsiteX4" fmla="*/ 0 w 9144000"/>
              <a:gd name="connsiteY4" fmla="*/ 0 h 3037382"/>
              <a:gd name="connsiteX0" fmla="*/ 0 w 9144000"/>
              <a:gd name="connsiteY0" fmla="*/ 239842 h 3277224"/>
              <a:gd name="connsiteX1" fmla="*/ 9136505 w 9144000"/>
              <a:gd name="connsiteY1" fmla="*/ 0 h 3277224"/>
              <a:gd name="connsiteX2" fmla="*/ 9144000 w 9144000"/>
              <a:gd name="connsiteY2" fmla="*/ 3277224 h 3277224"/>
              <a:gd name="connsiteX3" fmla="*/ 0 w 9144000"/>
              <a:gd name="connsiteY3" fmla="*/ 3277224 h 3277224"/>
              <a:gd name="connsiteX4" fmla="*/ 0 w 9144000"/>
              <a:gd name="connsiteY4" fmla="*/ 239842 h 327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277224">
                <a:moveTo>
                  <a:pt x="0" y="239842"/>
                </a:moveTo>
                <a:lnTo>
                  <a:pt x="9136505" y="0"/>
                </a:lnTo>
                <a:cubicBezTo>
                  <a:pt x="9139003" y="1092408"/>
                  <a:pt x="9141502" y="2184816"/>
                  <a:pt x="9144000" y="3277224"/>
                </a:cubicBezTo>
                <a:lnTo>
                  <a:pt x="0" y="3277224"/>
                </a:lnTo>
                <a:lnTo>
                  <a:pt x="0" y="23984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280" y="295200"/>
            <a:ext cx="8703619" cy="313932"/>
          </a:xfrm>
        </p:spPr>
        <p:txBody>
          <a:bodyPr wrap="square" lIns="90000" anchor="t">
            <a:spAutoFit/>
          </a:bodyPr>
          <a:lstStyle>
            <a:lvl1pPr>
              <a:defRPr sz="1600"/>
            </a:lvl1pPr>
          </a:lstStyle>
          <a:p>
            <a:r>
              <a:rPr lang="en-US"/>
              <a:t>Click to edit commentary/headline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682A93-DBDD-48FC-B327-693613E537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328" y="833895"/>
            <a:ext cx="8676000" cy="307777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400" b="1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0DD223D-6DB6-46CA-9D8A-5294349D86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328" y="1155476"/>
            <a:ext cx="8676000" cy="276999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2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03F6FB-B7D5-4648-B891-FC1CEE0F75DF}"/>
              </a:ext>
            </a:extLst>
          </p:cNvPr>
          <p:cNvSpPr txBox="1"/>
          <p:nvPr userDrawn="1"/>
        </p:nvSpPr>
        <p:spPr>
          <a:xfrm>
            <a:off x="7750498" y="4713948"/>
            <a:ext cx="1220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A8AAAC"/>
                </a:solidFill>
              </a:rPr>
              <a:t>X  </a:t>
            </a:r>
            <a:r>
              <a:rPr lang="en-US" sz="1200" b="1">
                <a:solidFill>
                  <a:srgbClr val="A8AAAC"/>
                </a:solidFill>
              </a:rPr>
              <a:t>Client name</a:t>
            </a:r>
            <a:endParaRPr lang="en-CA" sz="1200" b="1">
              <a:solidFill>
                <a:srgbClr val="A8AAAC"/>
              </a:solidFill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CD59ED2-FC64-4460-B801-83BD56122193}"/>
              </a:ext>
            </a:extLst>
          </p:cNvPr>
          <p:cNvSpPr txBox="1">
            <a:spLocks/>
          </p:cNvSpPr>
          <p:nvPr userDrawn="1"/>
        </p:nvSpPr>
        <p:spPr>
          <a:xfrm>
            <a:off x="-6959" y="4748634"/>
            <a:ext cx="36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0BA8F1-5E2C-459D-B91C-68827C5E93A9}" type="slidenum">
              <a:rPr lang="en-CA" smtClean="0">
                <a:solidFill>
                  <a:schemeClr val="tx1"/>
                </a:solidFill>
              </a:rPr>
              <a:pPr/>
              <a:t>‹#›</a:t>
            </a:fld>
            <a:endParaRPr lang="en-CA">
              <a:solidFill>
                <a:schemeClr val="tx1"/>
              </a:solidFill>
            </a:endParaRP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1EF034A-2C4F-4B0F-86DB-EB6395D8B0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615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B209D-FC27-4B1C-AC85-5D75B1D72A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1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136">
          <p15:clr>
            <a:srgbClr val="FBAE40"/>
          </p15:clr>
        </p15:guide>
        <p15:guide id="3" orient="horz" pos="2845">
          <p15:clr>
            <a:srgbClr val="FBAE40"/>
          </p15:clr>
        </p15:guide>
        <p15:guide id="4" pos="555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hart slide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3401" y="1194534"/>
            <a:ext cx="8654945" cy="307571"/>
          </a:xfrm>
        </p:spPr>
        <p:txBody>
          <a:bodyPr tIns="108000">
            <a:spAutoFit/>
          </a:bodyPr>
          <a:lstStyle>
            <a:lvl1pPr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commentary/headline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1E215FD-3720-4427-B93A-38C1791AA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600" y="274799"/>
            <a:ext cx="8662896" cy="338554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600" b="1" cap="none" baseline="0" dirty="0" smtClean="0">
                <a:ln w="3175" cmpd="sng">
                  <a:noFill/>
                </a:ln>
                <a:solidFill>
                  <a:schemeClr val="tx2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2E110AE-5966-4B74-B122-CE103ADE96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416" y="615315"/>
            <a:ext cx="8662896" cy="307777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4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47F9BFE-B813-4DB3-A4CE-9FB1A7F2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615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</p:spTree>
    <p:extLst>
      <p:ext uri="{BB962C8B-B14F-4D97-AF65-F5344CB8AC3E}">
        <p14:creationId xmlns:p14="http://schemas.microsoft.com/office/powerpoint/2010/main" val="1078873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27">
          <p15:clr>
            <a:srgbClr val="FBAE40"/>
          </p15:clr>
        </p15:guide>
        <p15:guide id="3" pos="5556">
          <p15:clr>
            <a:srgbClr val="FBAE40"/>
          </p15:clr>
        </p15:guide>
        <p15:guide id="4" orient="horz" pos="284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lide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4565DE-9245-467F-BDBE-0EEBA5770A1F}"/>
              </a:ext>
            </a:extLst>
          </p:cNvPr>
          <p:cNvSpPr/>
          <p:nvPr userDrawn="1"/>
        </p:nvSpPr>
        <p:spPr>
          <a:xfrm>
            <a:off x="4164432" y="0"/>
            <a:ext cx="4979568" cy="5143500"/>
          </a:xfrm>
          <a:custGeom>
            <a:avLst/>
            <a:gdLst>
              <a:gd name="connsiteX0" fmla="*/ 0 w 4769706"/>
              <a:gd name="connsiteY0" fmla="*/ 0 h 5143500"/>
              <a:gd name="connsiteX1" fmla="*/ 4769706 w 4769706"/>
              <a:gd name="connsiteY1" fmla="*/ 0 h 5143500"/>
              <a:gd name="connsiteX2" fmla="*/ 4769706 w 4769706"/>
              <a:gd name="connsiteY2" fmla="*/ 5143500 h 5143500"/>
              <a:gd name="connsiteX3" fmla="*/ 0 w 4769706"/>
              <a:gd name="connsiteY3" fmla="*/ 5143500 h 5143500"/>
              <a:gd name="connsiteX4" fmla="*/ 0 w 4769706"/>
              <a:gd name="connsiteY4" fmla="*/ 0 h 5143500"/>
              <a:gd name="connsiteX0" fmla="*/ 209862 w 4979568"/>
              <a:gd name="connsiteY0" fmla="*/ 0 h 5143500"/>
              <a:gd name="connsiteX1" fmla="*/ 4979568 w 4979568"/>
              <a:gd name="connsiteY1" fmla="*/ 0 h 5143500"/>
              <a:gd name="connsiteX2" fmla="*/ 4979568 w 4979568"/>
              <a:gd name="connsiteY2" fmla="*/ 5143500 h 5143500"/>
              <a:gd name="connsiteX3" fmla="*/ 0 w 4979568"/>
              <a:gd name="connsiteY3" fmla="*/ 5136005 h 5143500"/>
              <a:gd name="connsiteX4" fmla="*/ 209862 w 497956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9568" h="5143500">
                <a:moveTo>
                  <a:pt x="209862" y="0"/>
                </a:moveTo>
                <a:lnTo>
                  <a:pt x="4979568" y="0"/>
                </a:lnTo>
                <a:lnTo>
                  <a:pt x="4979568" y="5143500"/>
                </a:lnTo>
                <a:lnTo>
                  <a:pt x="0" y="5136005"/>
                </a:lnTo>
                <a:lnTo>
                  <a:pt x="20986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280" y="1182039"/>
            <a:ext cx="3936895" cy="307571"/>
          </a:xfrm>
        </p:spPr>
        <p:txBody>
          <a:bodyPr wrap="square" lIns="90000" tIns="108000" anchor="t">
            <a:spAutoFit/>
          </a:bodyPr>
          <a:lstStyle>
            <a:lvl1pPr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commentary/headline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682A93-DBDD-48FC-B327-693613E537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279" y="274799"/>
            <a:ext cx="3924000" cy="338554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600" b="1" cap="none" baseline="0" dirty="0" smtClean="0">
                <a:ln w="3175" cmpd="sng">
                  <a:noFill/>
                </a:ln>
                <a:solidFill>
                  <a:schemeClr val="tx2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0DD223D-6DB6-46CA-9D8A-5294349D86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416" y="615706"/>
            <a:ext cx="3924000" cy="307777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4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86F5F-9217-4F2B-8880-1ABBFBA775AF}"/>
              </a:ext>
            </a:extLst>
          </p:cNvPr>
          <p:cNvSpPr txBox="1"/>
          <p:nvPr userDrawn="1"/>
        </p:nvSpPr>
        <p:spPr>
          <a:xfrm>
            <a:off x="7750498" y="471394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A8AAAC"/>
                </a:solidFill>
              </a:rPr>
              <a:t>X</a:t>
            </a:r>
            <a:endParaRPr lang="en-CA" sz="1200" b="1">
              <a:solidFill>
                <a:srgbClr val="A8AAAC"/>
              </a:solidFill>
            </a:endParaRP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A8467F9-3BCA-4171-810F-EB20E5A835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381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2642C1-3124-4109-A540-8FAF30465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  <p:pic>
        <p:nvPicPr>
          <p:cNvPr id="11" name="Picture 2" descr="Oxford - Creative Destruction Lab">
            <a:extLst>
              <a:ext uri="{FF2B5EF4-FFF2-40B4-BE49-F238E27FC236}">
                <a16:creationId xmlns:a16="http://schemas.microsoft.com/office/drawing/2014/main" id="{068BCCB7-901C-4452-ABFF-A28E6CB382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298" y="4561667"/>
            <a:ext cx="1084276" cy="5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646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136">
          <p15:clr>
            <a:srgbClr val="FBAE40"/>
          </p15:clr>
        </p15:guide>
        <p15:guide id="3" orient="horz" pos="2867">
          <p15:clr>
            <a:srgbClr val="FBAE40"/>
          </p15:clr>
        </p15:guide>
        <p15:guide id="4" pos="256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no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9A29AA09-B655-4583-B112-C03841299E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2397"/>
            <a:ext cx="9144000" cy="3292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1924" y="1144511"/>
            <a:ext cx="5543808" cy="707886"/>
          </a:xfrm>
          <a:ln>
            <a:noFill/>
          </a:ln>
        </p:spPr>
        <p:txBody>
          <a:bodyPr wrap="square" anchor="b">
            <a:spAutoFit/>
          </a:bodyPr>
          <a:lstStyle>
            <a:lvl1pPr algn="l">
              <a:defRPr sz="4000" b="1" u="none" cap="none" baseline="0">
                <a:solidFill>
                  <a:schemeClr val="bg2"/>
                </a:solidFill>
                <a:effectLst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99787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lide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23E402-36F3-4837-B56E-EF009F0C9885}"/>
              </a:ext>
            </a:extLst>
          </p:cNvPr>
          <p:cNvSpPr/>
          <p:nvPr userDrawn="1"/>
        </p:nvSpPr>
        <p:spPr>
          <a:xfrm>
            <a:off x="0" y="1963711"/>
            <a:ext cx="9144000" cy="3179789"/>
          </a:xfrm>
          <a:custGeom>
            <a:avLst/>
            <a:gdLst>
              <a:gd name="connsiteX0" fmla="*/ 0 w 9144000"/>
              <a:gd name="connsiteY0" fmla="*/ 0 h 3037382"/>
              <a:gd name="connsiteX1" fmla="*/ 9144000 w 9144000"/>
              <a:gd name="connsiteY1" fmla="*/ 0 h 3037382"/>
              <a:gd name="connsiteX2" fmla="*/ 9144000 w 9144000"/>
              <a:gd name="connsiteY2" fmla="*/ 3037382 h 3037382"/>
              <a:gd name="connsiteX3" fmla="*/ 0 w 9144000"/>
              <a:gd name="connsiteY3" fmla="*/ 3037382 h 3037382"/>
              <a:gd name="connsiteX4" fmla="*/ 0 w 9144000"/>
              <a:gd name="connsiteY4" fmla="*/ 0 h 3037382"/>
              <a:gd name="connsiteX0" fmla="*/ 0 w 9144000"/>
              <a:gd name="connsiteY0" fmla="*/ 239842 h 3277224"/>
              <a:gd name="connsiteX1" fmla="*/ 9136505 w 9144000"/>
              <a:gd name="connsiteY1" fmla="*/ 0 h 3277224"/>
              <a:gd name="connsiteX2" fmla="*/ 9144000 w 9144000"/>
              <a:gd name="connsiteY2" fmla="*/ 3277224 h 3277224"/>
              <a:gd name="connsiteX3" fmla="*/ 0 w 9144000"/>
              <a:gd name="connsiteY3" fmla="*/ 3277224 h 3277224"/>
              <a:gd name="connsiteX4" fmla="*/ 0 w 9144000"/>
              <a:gd name="connsiteY4" fmla="*/ 239842 h 327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277224">
                <a:moveTo>
                  <a:pt x="0" y="239842"/>
                </a:moveTo>
                <a:lnTo>
                  <a:pt x="9136505" y="0"/>
                </a:lnTo>
                <a:cubicBezTo>
                  <a:pt x="9139003" y="1092408"/>
                  <a:pt x="9141502" y="2184816"/>
                  <a:pt x="9144000" y="3277224"/>
                </a:cubicBezTo>
                <a:lnTo>
                  <a:pt x="0" y="3277224"/>
                </a:lnTo>
                <a:lnTo>
                  <a:pt x="0" y="23984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5171" y="1178889"/>
            <a:ext cx="8703619" cy="321421"/>
          </a:xfrm>
        </p:spPr>
        <p:txBody>
          <a:bodyPr wrap="square" lIns="90000" tIns="108000" anchor="t">
            <a:spAutoFit/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commentary/headline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682A93-DBDD-48FC-B327-693613E537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600" y="274799"/>
            <a:ext cx="8676000" cy="338554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600" b="1" cap="none" baseline="0" dirty="0" smtClean="0">
                <a:ln w="3175" cmpd="sng">
                  <a:noFill/>
                </a:ln>
                <a:solidFill>
                  <a:schemeClr val="tx2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0DD223D-6DB6-46CA-9D8A-5294349D86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083" y="615704"/>
            <a:ext cx="8676000" cy="307777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4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93B137-78CB-4364-8351-52912655F793}"/>
              </a:ext>
            </a:extLst>
          </p:cNvPr>
          <p:cNvSpPr txBox="1"/>
          <p:nvPr userDrawn="1"/>
        </p:nvSpPr>
        <p:spPr>
          <a:xfrm>
            <a:off x="7750498" y="4713948"/>
            <a:ext cx="1220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A8AAAC"/>
                </a:solidFill>
              </a:rPr>
              <a:t>X  </a:t>
            </a:r>
            <a:r>
              <a:rPr lang="en-US" sz="1200" b="1">
                <a:solidFill>
                  <a:srgbClr val="A8AAAC"/>
                </a:solidFill>
              </a:rPr>
              <a:t>Client name</a:t>
            </a:r>
            <a:endParaRPr lang="en-CA" sz="1200" b="1">
              <a:solidFill>
                <a:srgbClr val="A8AAAC"/>
              </a:solidFill>
            </a:endParaRP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BA93598D-51B9-41E7-B0C8-34D752B59BAD}"/>
              </a:ext>
            </a:extLst>
          </p:cNvPr>
          <p:cNvSpPr txBox="1">
            <a:spLocks/>
          </p:cNvSpPr>
          <p:nvPr userDrawn="1"/>
        </p:nvSpPr>
        <p:spPr>
          <a:xfrm>
            <a:off x="-6959" y="4748634"/>
            <a:ext cx="36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0BA8F1-5E2C-459D-B91C-68827C5E93A9}" type="slidenum">
              <a:rPr lang="en-CA" smtClean="0">
                <a:solidFill>
                  <a:schemeClr val="tx1"/>
                </a:solidFill>
              </a:rPr>
              <a:pPr/>
              <a:t>‹#›</a:t>
            </a:fld>
            <a:endParaRPr lang="en-CA">
              <a:solidFill>
                <a:schemeClr val="tx1"/>
              </a:solidFill>
            </a:endParaRP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C4675DD4-F419-4C64-AC72-0F68BCD874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615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36092D-ED9F-4F4B-ADE7-B774AFFA97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93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136">
          <p15:clr>
            <a:srgbClr val="FBAE40"/>
          </p15:clr>
        </p15:guide>
        <p15:guide id="3" orient="horz" pos="2845">
          <p15:clr>
            <a:srgbClr val="FBAE40"/>
          </p15:clr>
        </p15:guide>
        <p15:guide id="4" pos="555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4565DE-9245-467F-BDBE-0EEBA5770A1F}"/>
              </a:ext>
            </a:extLst>
          </p:cNvPr>
          <p:cNvSpPr/>
          <p:nvPr userDrawn="1"/>
        </p:nvSpPr>
        <p:spPr>
          <a:xfrm>
            <a:off x="4164432" y="0"/>
            <a:ext cx="4979568" cy="5143500"/>
          </a:xfrm>
          <a:custGeom>
            <a:avLst/>
            <a:gdLst>
              <a:gd name="connsiteX0" fmla="*/ 0 w 4769706"/>
              <a:gd name="connsiteY0" fmla="*/ 0 h 5143500"/>
              <a:gd name="connsiteX1" fmla="*/ 4769706 w 4769706"/>
              <a:gd name="connsiteY1" fmla="*/ 0 h 5143500"/>
              <a:gd name="connsiteX2" fmla="*/ 4769706 w 4769706"/>
              <a:gd name="connsiteY2" fmla="*/ 5143500 h 5143500"/>
              <a:gd name="connsiteX3" fmla="*/ 0 w 4769706"/>
              <a:gd name="connsiteY3" fmla="*/ 5143500 h 5143500"/>
              <a:gd name="connsiteX4" fmla="*/ 0 w 4769706"/>
              <a:gd name="connsiteY4" fmla="*/ 0 h 5143500"/>
              <a:gd name="connsiteX0" fmla="*/ 209862 w 4979568"/>
              <a:gd name="connsiteY0" fmla="*/ 0 h 5143500"/>
              <a:gd name="connsiteX1" fmla="*/ 4979568 w 4979568"/>
              <a:gd name="connsiteY1" fmla="*/ 0 h 5143500"/>
              <a:gd name="connsiteX2" fmla="*/ 4979568 w 4979568"/>
              <a:gd name="connsiteY2" fmla="*/ 5143500 h 5143500"/>
              <a:gd name="connsiteX3" fmla="*/ 0 w 4979568"/>
              <a:gd name="connsiteY3" fmla="*/ 5136005 h 5143500"/>
              <a:gd name="connsiteX4" fmla="*/ 209862 w 497956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9568" h="5143500">
                <a:moveTo>
                  <a:pt x="209862" y="0"/>
                </a:moveTo>
                <a:lnTo>
                  <a:pt x="4979568" y="0"/>
                </a:lnTo>
                <a:lnTo>
                  <a:pt x="4979568" y="5143500"/>
                </a:lnTo>
                <a:lnTo>
                  <a:pt x="0" y="5136005"/>
                </a:lnTo>
                <a:lnTo>
                  <a:pt x="20986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8B1442-2B65-44A4-A273-70D7333F5467}"/>
              </a:ext>
            </a:extLst>
          </p:cNvPr>
          <p:cNvSpPr/>
          <p:nvPr userDrawn="1"/>
        </p:nvSpPr>
        <p:spPr>
          <a:xfrm>
            <a:off x="0" y="4762830"/>
            <a:ext cx="485030" cy="18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5543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136">
          <p15:clr>
            <a:srgbClr val="FBAE40"/>
          </p15:clr>
        </p15:guide>
        <p15:guide id="3" orient="horz" pos="2845">
          <p15:clr>
            <a:srgbClr val="FBAE40"/>
          </p15:clr>
        </p15:guide>
        <p15:guide id="4" pos="256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279" y="295200"/>
            <a:ext cx="8654945" cy="313932"/>
          </a:xfrm>
        </p:spPr>
        <p:txBody>
          <a:bodyPr>
            <a:spAutoFit/>
          </a:bodyPr>
          <a:lstStyle>
            <a:lvl1pPr>
              <a:defRPr sz="1600"/>
            </a:lvl1pPr>
          </a:lstStyle>
          <a:p>
            <a:r>
              <a:rPr lang="en-US"/>
              <a:t>Click to edit commentary/headline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B52128-25C1-4D74-A7F8-9E30ACA024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615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1E215FD-3720-4427-B93A-38C1791AA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328" y="848789"/>
            <a:ext cx="8662896" cy="307777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400" b="1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2E110AE-5966-4B74-B122-CE103ADE96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328" y="1165500"/>
            <a:ext cx="8662896" cy="276999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2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987229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">
          <p15:clr>
            <a:srgbClr val="FBAE40"/>
          </p15:clr>
        </p15:guide>
        <p15:guide id="2" orient="horz" pos="327">
          <p15:clr>
            <a:srgbClr val="FBAE40"/>
          </p15:clr>
        </p15:guide>
        <p15:guide id="3" pos="5556">
          <p15:clr>
            <a:srgbClr val="FBAE40"/>
          </p15:clr>
        </p15:guide>
        <p15:guide id="4" orient="horz" pos="2845">
          <p15:clr>
            <a:srgbClr val="FBAE40"/>
          </p15:clr>
        </p15:guide>
        <p15:guide id="5" orient="horz" pos="309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4CAD4-CC89-4ECF-9D91-0BF46DFC0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8" y="295200"/>
            <a:ext cx="8692431" cy="3139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E7B1A-2227-4B64-9294-9120EB3EF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718" y="1022350"/>
            <a:ext cx="8491495" cy="1246495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1538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2527C-A3D8-41FD-A5A6-5421E7EAD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2747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lide top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4565DE-9245-467F-BDBE-0EEBA5770A1F}"/>
              </a:ext>
            </a:extLst>
          </p:cNvPr>
          <p:cNvSpPr/>
          <p:nvPr userDrawn="1"/>
        </p:nvSpPr>
        <p:spPr>
          <a:xfrm>
            <a:off x="4164432" y="0"/>
            <a:ext cx="4979568" cy="5143500"/>
          </a:xfrm>
          <a:custGeom>
            <a:avLst/>
            <a:gdLst>
              <a:gd name="connsiteX0" fmla="*/ 0 w 4769706"/>
              <a:gd name="connsiteY0" fmla="*/ 0 h 5143500"/>
              <a:gd name="connsiteX1" fmla="*/ 4769706 w 4769706"/>
              <a:gd name="connsiteY1" fmla="*/ 0 h 5143500"/>
              <a:gd name="connsiteX2" fmla="*/ 4769706 w 4769706"/>
              <a:gd name="connsiteY2" fmla="*/ 5143500 h 5143500"/>
              <a:gd name="connsiteX3" fmla="*/ 0 w 4769706"/>
              <a:gd name="connsiteY3" fmla="*/ 5143500 h 5143500"/>
              <a:gd name="connsiteX4" fmla="*/ 0 w 4769706"/>
              <a:gd name="connsiteY4" fmla="*/ 0 h 5143500"/>
              <a:gd name="connsiteX0" fmla="*/ 209862 w 4979568"/>
              <a:gd name="connsiteY0" fmla="*/ 0 h 5143500"/>
              <a:gd name="connsiteX1" fmla="*/ 4979568 w 4979568"/>
              <a:gd name="connsiteY1" fmla="*/ 0 h 5143500"/>
              <a:gd name="connsiteX2" fmla="*/ 4979568 w 4979568"/>
              <a:gd name="connsiteY2" fmla="*/ 5143500 h 5143500"/>
              <a:gd name="connsiteX3" fmla="*/ 0 w 4979568"/>
              <a:gd name="connsiteY3" fmla="*/ 5136005 h 5143500"/>
              <a:gd name="connsiteX4" fmla="*/ 209862 w 497956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9568" h="5143500">
                <a:moveTo>
                  <a:pt x="209862" y="0"/>
                </a:moveTo>
                <a:lnTo>
                  <a:pt x="4979568" y="0"/>
                </a:lnTo>
                <a:lnTo>
                  <a:pt x="4979568" y="5143500"/>
                </a:lnTo>
                <a:lnTo>
                  <a:pt x="0" y="5136005"/>
                </a:lnTo>
                <a:lnTo>
                  <a:pt x="20986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280" y="295200"/>
            <a:ext cx="3936895" cy="313932"/>
          </a:xfrm>
        </p:spPr>
        <p:txBody>
          <a:bodyPr wrap="square" lIns="90000" anchor="t">
            <a:spAutoFit/>
          </a:bodyPr>
          <a:lstStyle>
            <a:lvl1pPr>
              <a:defRPr sz="1600"/>
            </a:lvl1pPr>
          </a:lstStyle>
          <a:p>
            <a:r>
              <a:rPr lang="en-US"/>
              <a:t>Click to edit commentary/headline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3AB91-4B31-4548-ADFC-3FE450FBF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682A93-DBDD-48FC-B327-693613E537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328" y="836301"/>
            <a:ext cx="3924000" cy="307777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400" b="1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0DD223D-6DB6-46CA-9D8A-5294349D86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328" y="1157880"/>
            <a:ext cx="3924000" cy="276999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2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F12340-A1A4-4597-961D-FD6A83676153}"/>
              </a:ext>
            </a:extLst>
          </p:cNvPr>
          <p:cNvSpPr txBox="1"/>
          <p:nvPr userDrawn="1"/>
        </p:nvSpPr>
        <p:spPr>
          <a:xfrm>
            <a:off x="7750498" y="471394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A8AAAC"/>
                </a:solidFill>
              </a:rPr>
              <a:t>X</a:t>
            </a:r>
            <a:endParaRPr lang="en-CA" sz="1200" b="1">
              <a:solidFill>
                <a:srgbClr val="A8AAAC"/>
              </a:solidFill>
            </a:endParaRP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D54BF23A-9055-4A9C-BA40-FA8F5F95DE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381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  <p:pic>
        <p:nvPicPr>
          <p:cNvPr id="10" name="Picture 2" descr="Oxford - Creative Destruction Lab">
            <a:extLst>
              <a:ext uri="{FF2B5EF4-FFF2-40B4-BE49-F238E27FC236}">
                <a16:creationId xmlns:a16="http://schemas.microsoft.com/office/drawing/2014/main" id="{CFAF6E16-E973-4D9A-8E5A-9F9AF4444F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298" y="4561667"/>
            <a:ext cx="1084276" cy="5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98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136">
          <p15:clr>
            <a:srgbClr val="FBAE40"/>
          </p15:clr>
        </p15:guide>
        <p15:guide id="3" orient="horz" pos="2845">
          <p15:clr>
            <a:srgbClr val="FBAE40"/>
          </p15:clr>
        </p15:guide>
        <p15:guide id="4" pos="256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lide top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23E402-36F3-4837-B56E-EF009F0C9885}"/>
              </a:ext>
            </a:extLst>
          </p:cNvPr>
          <p:cNvSpPr/>
          <p:nvPr userDrawn="1"/>
        </p:nvSpPr>
        <p:spPr>
          <a:xfrm>
            <a:off x="0" y="1963711"/>
            <a:ext cx="9144000" cy="3179789"/>
          </a:xfrm>
          <a:custGeom>
            <a:avLst/>
            <a:gdLst>
              <a:gd name="connsiteX0" fmla="*/ 0 w 9144000"/>
              <a:gd name="connsiteY0" fmla="*/ 0 h 3037382"/>
              <a:gd name="connsiteX1" fmla="*/ 9144000 w 9144000"/>
              <a:gd name="connsiteY1" fmla="*/ 0 h 3037382"/>
              <a:gd name="connsiteX2" fmla="*/ 9144000 w 9144000"/>
              <a:gd name="connsiteY2" fmla="*/ 3037382 h 3037382"/>
              <a:gd name="connsiteX3" fmla="*/ 0 w 9144000"/>
              <a:gd name="connsiteY3" fmla="*/ 3037382 h 3037382"/>
              <a:gd name="connsiteX4" fmla="*/ 0 w 9144000"/>
              <a:gd name="connsiteY4" fmla="*/ 0 h 3037382"/>
              <a:gd name="connsiteX0" fmla="*/ 0 w 9144000"/>
              <a:gd name="connsiteY0" fmla="*/ 239842 h 3277224"/>
              <a:gd name="connsiteX1" fmla="*/ 9136505 w 9144000"/>
              <a:gd name="connsiteY1" fmla="*/ 0 h 3277224"/>
              <a:gd name="connsiteX2" fmla="*/ 9144000 w 9144000"/>
              <a:gd name="connsiteY2" fmla="*/ 3277224 h 3277224"/>
              <a:gd name="connsiteX3" fmla="*/ 0 w 9144000"/>
              <a:gd name="connsiteY3" fmla="*/ 3277224 h 3277224"/>
              <a:gd name="connsiteX4" fmla="*/ 0 w 9144000"/>
              <a:gd name="connsiteY4" fmla="*/ 239842 h 327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277224">
                <a:moveTo>
                  <a:pt x="0" y="239842"/>
                </a:moveTo>
                <a:lnTo>
                  <a:pt x="9136505" y="0"/>
                </a:lnTo>
                <a:cubicBezTo>
                  <a:pt x="9139003" y="1092408"/>
                  <a:pt x="9141502" y="2184816"/>
                  <a:pt x="9144000" y="3277224"/>
                </a:cubicBezTo>
                <a:lnTo>
                  <a:pt x="0" y="3277224"/>
                </a:lnTo>
                <a:lnTo>
                  <a:pt x="0" y="23984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280" y="295200"/>
            <a:ext cx="8703619" cy="313932"/>
          </a:xfrm>
        </p:spPr>
        <p:txBody>
          <a:bodyPr wrap="square" lIns="90000" anchor="t">
            <a:spAutoFit/>
          </a:bodyPr>
          <a:lstStyle>
            <a:lvl1pPr>
              <a:defRPr sz="1600"/>
            </a:lvl1pPr>
          </a:lstStyle>
          <a:p>
            <a:r>
              <a:rPr lang="en-US"/>
              <a:t>Click to edit commentary/headline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682A93-DBDD-48FC-B327-693613E537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328" y="833895"/>
            <a:ext cx="8676000" cy="307777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400" b="1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0DD223D-6DB6-46CA-9D8A-5294349D86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328" y="1155476"/>
            <a:ext cx="8676000" cy="276999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2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03F6FB-B7D5-4648-B891-FC1CEE0F75DF}"/>
              </a:ext>
            </a:extLst>
          </p:cNvPr>
          <p:cNvSpPr txBox="1"/>
          <p:nvPr userDrawn="1"/>
        </p:nvSpPr>
        <p:spPr>
          <a:xfrm>
            <a:off x="7750498" y="4713948"/>
            <a:ext cx="1220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A8AAAC"/>
                </a:solidFill>
              </a:rPr>
              <a:t>X  </a:t>
            </a:r>
            <a:r>
              <a:rPr lang="en-US" sz="1200" b="1">
                <a:solidFill>
                  <a:srgbClr val="A8AAAC"/>
                </a:solidFill>
              </a:rPr>
              <a:t>Client name</a:t>
            </a:r>
            <a:endParaRPr lang="en-CA" sz="1200" b="1">
              <a:solidFill>
                <a:srgbClr val="A8AAAC"/>
              </a:solidFill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CD59ED2-FC64-4460-B801-83BD56122193}"/>
              </a:ext>
            </a:extLst>
          </p:cNvPr>
          <p:cNvSpPr txBox="1">
            <a:spLocks/>
          </p:cNvSpPr>
          <p:nvPr userDrawn="1"/>
        </p:nvSpPr>
        <p:spPr>
          <a:xfrm>
            <a:off x="-6959" y="4748634"/>
            <a:ext cx="36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0BA8F1-5E2C-459D-B91C-68827C5E93A9}" type="slidenum">
              <a:rPr lang="en-CA" smtClean="0">
                <a:solidFill>
                  <a:schemeClr val="tx1"/>
                </a:solidFill>
              </a:rPr>
              <a:pPr/>
              <a:t>‹#›</a:t>
            </a:fld>
            <a:endParaRPr lang="en-CA">
              <a:solidFill>
                <a:schemeClr val="tx1"/>
              </a:solidFill>
            </a:endParaRP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1EF034A-2C4F-4B0F-86DB-EB6395D8B0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615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B209D-FC27-4B1C-AC85-5D75B1D72A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15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136">
          <p15:clr>
            <a:srgbClr val="FBAE40"/>
          </p15:clr>
        </p15:guide>
        <p15:guide id="3" orient="horz" pos="2845">
          <p15:clr>
            <a:srgbClr val="FBAE40"/>
          </p15:clr>
        </p15:guide>
        <p15:guide id="4" pos="555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hart slide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3401" y="1194534"/>
            <a:ext cx="8654945" cy="307571"/>
          </a:xfrm>
        </p:spPr>
        <p:txBody>
          <a:bodyPr tIns="108000">
            <a:spAutoFit/>
          </a:bodyPr>
          <a:lstStyle>
            <a:lvl1pPr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commentary/headline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1E215FD-3720-4427-B93A-38C1791AA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600" y="274799"/>
            <a:ext cx="8662896" cy="338554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600" b="1" cap="none" baseline="0" dirty="0" smtClean="0">
                <a:ln w="3175" cmpd="sng">
                  <a:noFill/>
                </a:ln>
                <a:solidFill>
                  <a:schemeClr val="tx2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2E110AE-5966-4B74-B122-CE103ADE96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416" y="615315"/>
            <a:ext cx="8662896" cy="307777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4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47F9BFE-B813-4DB3-A4CE-9FB1A7F2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615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</p:spTree>
    <p:extLst>
      <p:ext uri="{BB962C8B-B14F-4D97-AF65-F5344CB8AC3E}">
        <p14:creationId xmlns:p14="http://schemas.microsoft.com/office/powerpoint/2010/main" val="1943295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27">
          <p15:clr>
            <a:srgbClr val="FBAE40"/>
          </p15:clr>
        </p15:guide>
        <p15:guide id="3" pos="5556">
          <p15:clr>
            <a:srgbClr val="FBAE40"/>
          </p15:clr>
        </p15:guide>
        <p15:guide id="4" orient="horz" pos="284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lide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4565DE-9245-467F-BDBE-0EEBA5770A1F}"/>
              </a:ext>
            </a:extLst>
          </p:cNvPr>
          <p:cNvSpPr/>
          <p:nvPr userDrawn="1"/>
        </p:nvSpPr>
        <p:spPr>
          <a:xfrm>
            <a:off x="4164432" y="0"/>
            <a:ext cx="4979568" cy="5143500"/>
          </a:xfrm>
          <a:custGeom>
            <a:avLst/>
            <a:gdLst>
              <a:gd name="connsiteX0" fmla="*/ 0 w 4769706"/>
              <a:gd name="connsiteY0" fmla="*/ 0 h 5143500"/>
              <a:gd name="connsiteX1" fmla="*/ 4769706 w 4769706"/>
              <a:gd name="connsiteY1" fmla="*/ 0 h 5143500"/>
              <a:gd name="connsiteX2" fmla="*/ 4769706 w 4769706"/>
              <a:gd name="connsiteY2" fmla="*/ 5143500 h 5143500"/>
              <a:gd name="connsiteX3" fmla="*/ 0 w 4769706"/>
              <a:gd name="connsiteY3" fmla="*/ 5143500 h 5143500"/>
              <a:gd name="connsiteX4" fmla="*/ 0 w 4769706"/>
              <a:gd name="connsiteY4" fmla="*/ 0 h 5143500"/>
              <a:gd name="connsiteX0" fmla="*/ 209862 w 4979568"/>
              <a:gd name="connsiteY0" fmla="*/ 0 h 5143500"/>
              <a:gd name="connsiteX1" fmla="*/ 4979568 w 4979568"/>
              <a:gd name="connsiteY1" fmla="*/ 0 h 5143500"/>
              <a:gd name="connsiteX2" fmla="*/ 4979568 w 4979568"/>
              <a:gd name="connsiteY2" fmla="*/ 5143500 h 5143500"/>
              <a:gd name="connsiteX3" fmla="*/ 0 w 4979568"/>
              <a:gd name="connsiteY3" fmla="*/ 5136005 h 5143500"/>
              <a:gd name="connsiteX4" fmla="*/ 209862 w 497956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9568" h="5143500">
                <a:moveTo>
                  <a:pt x="209862" y="0"/>
                </a:moveTo>
                <a:lnTo>
                  <a:pt x="4979568" y="0"/>
                </a:lnTo>
                <a:lnTo>
                  <a:pt x="4979568" y="5143500"/>
                </a:lnTo>
                <a:lnTo>
                  <a:pt x="0" y="5136005"/>
                </a:lnTo>
                <a:lnTo>
                  <a:pt x="20986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280" y="1182039"/>
            <a:ext cx="3936895" cy="307571"/>
          </a:xfrm>
        </p:spPr>
        <p:txBody>
          <a:bodyPr wrap="square" lIns="90000" tIns="108000" anchor="t">
            <a:spAutoFit/>
          </a:bodyPr>
          <a:lstStyle>
            <a:lvl1pPr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commentary/headline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682A93-DBDD-48FC-B327-693613E537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279" y="274799"/>
            <a:ext cx="3924000" cy="338554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600" b="1" cap="none" baseline="0" dirty="0" smtClean="0">
                <a:ln w="3175" cmpd="sng">
                  <a:noFill/>
                </a:ln>
                <a:solidFill>
                  <a:schemeClr val="tx2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0DD223D-6DB6-46CA-9D8A-5294349D86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416" y="615706"/>
            <a:ext cx="3924000" cy="307777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4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86F5F-9217-4F2B-8880-1ABBFBA775AF}"/>
              </a:ext>
            </a:extLst>
          </p:cNvPr>
          <p:cNvSpPr txBox="1"/>
          <p:nvPr userDrawn="1"/>
        </p:nvSpPr>
        <p:spPr>
          <a:xfrm>
            <a:off x="7750498" y="471394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A8AAAC"/>
                </a:solidFill>
              </a:rPr>
              <a:t>X</a:t>
            </a:r>
            <a:endParaRPr lang="en-CA" sz="1200" b="1">
              <a:solidFill>
                <a:srgbClr val="A8AAAC"/>
              </a:solidFill>
            </a:endParaRP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A8467F9-3BCA-4171-810F-EB20E5A835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381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2642C1-3124-4109-A540-8FAF30465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  <p:pic>
        <p:nvPicPr>
          <p:cNvPr id="11" name="Picture 2" descr="Oxford - Creative Destruction Lab">
            <a:extLst>
              <a:ext uri="{FF2B5EF4-FFF2-40B4-BE49-F238E27FC236}">
                <a16:creationId xmlns:a16="http://schemas.microsoft.com/office/drawing/2014/main" id="{068BCCB7-901C-4452-ABFF-A28E6CB382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298" y="4561667"/>
            <a:ext cx="1084276" cy="5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283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136">
          <p15:clr>
            <a:srgbClr val="FBAE40"/>
          </p15:clr>
        </p15:guide>
        <p15:guide id="3" orient="horz" pos="2867">
          <p15:clr>
            <a:srgbClr val="FBAE40"/>
          </p15:clr>
        </p15:guide>
        <p15:guide id="4" pos="256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lide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23E402-36F3-4837-B56E-EF009F0C9885}"/>
              </a:ext>
            </a:extLst>
          </p:cNvPr>
          <p:cNvSpPr/>
          <p:nvPr userDrawn="1"/>
        </p:nvSpPr>
        <p:spPr>
          <a:xfrm>
            <a:off x="0" y="1963711"/>
            <a:ext cx="9144000" cy="3179789"/>
          </a:xfrm>
          <a:custGeom>
            <a:avLst/>
            <a:gdLst>
              <a:gd name="connsiteX0" fmla="*/ 0 w 9144000"/>
              <a:gd name="connsiteY0" fmla="*/ 0 h 3037382"/>
              <a:gd name="connsiteX1" fmla="*/ 9144000 w 9144000"/>
              <a:gd name="connsiteY1" fmla="*/ 0 h 3037382"/>
              <a:gd name="connsiteX2" fmla="*/ 9144000 w 9144000"/>
              <a:gd name="connsiteY2" fmla="*/ 3037382 h 3037382"/>
              <a:gd name="connsiteX3" fmla="*/ 0 w 9144000"/>
              <a:gd name="connsiteY3" fmla="*/ 3037382 h 3037382"/>
              <a:gd name="connsiteX4" fmla="*/ 0 w 9144000"/>
              <a:gd name="connsiteY4" fmla="*/ 0 h 3037382"/>
              <a:gd name="connsiteX0" fmla="*/ 0 w 9144000"/>
              <a:gd name="connsiteY0" fmla="*/ 239842 h 3277224"/>
              <a:gd name="connsiteX1" fmla="*/ 9136505 w 9144000"/>
              <a:gd name="connsiteY1" fmla="*/ 0 h 3277224"/>
              <a:gd name="connsiteX2" fmla="*/ 9144000 w 9144000"/>
              <a:gd name="connsiteY2" fmla="*/ 3277224 h 3277224"/>
              <a:gd name="connsiteX3" fmla="*/ 0 w 9144000"/>
              <a:gd name="connsiteY3" fmla="*/ 3277224 h 3277224"/>
              <a:gd name="connsiteX4" fmla="*/ 0 w 9144000"/>
              <a:gd name="connsiteY4" fmla="*/ 239842 h 327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277224">
                <a:moveTo>
                  <a:pt x="0" y="239842"/>
                </a:moveTo>
                <a:lnTo>
                  <a:pt x="9136505" y="0"/>
                </a:lnTo>
                <a:cubicBezTo>
                  <a:pt x="9139003" y="1092408"/>
                  <a:pt x="9141502" y="2184816"/>
                  <a:pt x="9144000" y="3277224"/>
                </a:cubicBezTo>
                <a:lnTo>
                  <a:pt x="0" y="3277224"/>
                </a:lnTo>
                <a:lnTo>
                  <a:pt x="0" y="23984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5171" y="1178889"/>
            <a:ext cx="8703619" cy="321421"/>
          </a:xfrm>
        </p:spPr>
        <p:txBody>
          <a:bodyPr wrap="square" lIns="90000" tIns="108000" anchor="t">
            <a:spAutoFit/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commentary/headline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682A93-DBDD-48FC-B327-693613E537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600" y="274799"/>
            <a:ext cx="8676000" cy="338554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600" b="1" cap="none" baseline="0" dirty="0" smtClean="0">
                <a:ln w="3175" cmpd="sng">
                  <a:noFill/>
                </a:ln>
                <a:solidFill>
                  <a:schemeClr val="tx2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0DD223D-6DB6-46CA-9D8A-5294349D86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083" y="615704"/>
            <a:ext cx="8676000" cy="307777"/>
          </a:xfrm>
          <a:prstGeom prst="rect">
            <a:avLst/>
          </a:prstGeom>
        </p:spPr>
        <p:txBody>
          <a:bodyPr vert="horz" lIns="90000" tIns="45720" rIns="91440" bIns="45720" rtlCol="0" anchor="t">
            <a:spAutoFit/>
          </a:bodyPr>
          <a:lstStyle>
            <a:lvl1pPr marL="0" indent="0">
              <a:buNone/>
              <a:defRPr lang="en-US" sz="14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93B137-78CB-4364-8351-52912655F793}"/>
              </a:ext>
            </a:extLst>
          </p:cNvPr>
          <p:cNvSpPr txBox="1"/>
          <p:nvPr userDrawn="1"/>
        </p:nvSpPr>
        <p:spPr>
          <a:xfrm>
            <a:off x="7750498" y="4713948"/>
            <a:ext cx="1220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A8AAAC"/>
                </a:solidFill>
              </a:rPr>
              <a:t>X  </a:t>
            </a:r>
            <a:r>
              <a:rPr lang="en-US" sz="1200" b="1">
                <a:solidFill>
                  <a:srgbClr val="A8AAAC"/>
                </a:solidFill>
              </a:rPr>
              <a:t>Client name</a:t>
            </a:r>
            <a:endParaRPr lang="en-CA" sz="1200" b="1">
              <a:solidFill>
                <a:srgbClr val="A8AAAC"/>
              </a:solidFill>
            </a:endParaRP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BA93598D-51B9-41E7-B0C8-34D752B59BAD}"/>
              </a:ext>
            </a:extLst>
          </p:cNvPr>
          <p:cNvSpPr txBox="1">
            <a:spLocks/>
          </p:cNvSpPr>
          <p:nvPr userDrawn="1"/>
        </p:nvSpPr>
        <p:spPr>
          <a:xfrm>
            <a:off x="-6959" y="4748634"/>
            <a:ext cx="36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0BA8F1-5E2C-459D-B91C-68827C5E93A9}" type="slidenum">
              <a:rPr lang="en-CA" smtClean="0">
                <a:solidFill>
                  <a:schemeClr val="tx1"/>
                </a:solidFill>
              </a:rPr>
              <a:pPr/>
              <a:t>‹#›</a:t>
            </a:fld>
            <a:endParaRPr lang="en-CA">
              <a:solidFill>
                <a:schemeClr val="tx1"/>
              </a:solidFill>
            </a:endParaRP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C4675DD4-F419-4C64-AC72-0F68BCD874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615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36092D-ED9F-4F4B-ADE7-B774AFFA97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62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136">
          <p15:clr>
            <a:srgbClr val="FBAE40"/>
          </p15:clr>
        </p15:guide>
        <p15:guide id="3" orient="horz" pos="2845">
          <p15:clr>
            <a:srgbClr val="FBAE40"/>
          </p15:clr>
        </p15:guide>
        <p15:guide id="4" pos="555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193AB3-5D17-4952-9440-D2339E60C8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DC5022-1E6C-4FD4-BF74-BC0E3375F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28" y="244628"/>
            <a:ext cx="8510954" cy="338554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03906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 userDrawn="1">
          <p15:clr>
            <a:srgbClr val="FBAE40"/>
          </p15:clr>
        </p15:guide>
        <p15:guide id="2" pos="13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4565DE-9245-467F-BDBE-0EEBA5770A1F}"/>
              </a:ext>
            </a:extLst>
          </p:cNvPr>
          <p:cNvSpPr/>
          <p:nvPr userDrawn="1"/>
        </p:nvSpPr>
        <p:spPr>
          <a:xfrm>
            <a:off x="4164432" y="0"/>
            <a:ext cx="4979568" cy="5143500"/>
          </a:xfrm>
          <a:custGeom>
            <a:avLst/>
            <a:gdLst>
              <a:gd name="connsiteX0" fmla="*/ 0 w 4769706"/>
              <a:gd name="connsiteY0" fmla="*/ 0 h 5143500"/>
              <a:gd name="connsiteX1" fmla="*/ 4769706 w 4769706"/>
              <a:gd name="connsiteY1" fmla="*/ 0 h 5143500"/>
              <a:gd name="connsiteX2" fmla="*/ 4769706 w 4769706"/>
              <a:gd name="connsiteY2" fmla="*/ 5143500 h 5143500"/>
              <a:gd name="connsiteX3" fmla="*/ 0 w 4769706"/>
              <a:gd name="connsiteY3" fmla="*/ 5143500 h 5143500"/>
              <a:gd name="connsiteX4" fmla="*/ 0 w 4769706"/>
              <a:gd name="connsiteY4" fmla="*/ 0 h 5143500"/>
              <a:gd name="connsiteX0" fmla="*/ 209862 w 4979568"/>
              <a:gd name="connsiteY0" fmla="*/ 0 h 5143500"/>
              <a:gd name="connsiteX1" fmla="*/ 4979568 w 4979568"/>
              <a:gd name="connsiteY1" fmla="*/ 0 h 5143500"/>
              <a:gd name="connsiteX2" fmla="*/ 4979568 w 4979568"/>
              <a:gd name="connsiteY2" fmla="*/ 5143500 h 5143500"/>
              <a:gd name="connsiteX3" fmla="*/ 0 w 4979568"/>
              <a:gd name="connsiteY3" fmla="*/ 5136005 h 5143500"/>
              <a:gd name="connsiteX4" fmla="*/ 209862 w 497956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9568" h="5143500">
                <a:moveTo>
                  <a:pt x="209862" y="0"/>
                </a:moveTo>
                <a:lnTo>
                  <a:pt x="4979568" y="0"/>
                </a:lnTo>
                <a:lnTo>
                  <a:pt x="4979568" y="5143500"/>
                </a:lnTo>
                <a:lnTo>
                  <a:pt x="0" y="5136005"/>
                </a:lnTo>
                <a:lnTo>
                  <a:pt x="20986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8B1442-2B65-44A4-A273-70D7333F5467}"/>
              </a:ext>
            </a:extLst>
          </p:cNvPr>
          <p:cNvSpPr/>
          <p:nvPr userDrawn="1"/>
        </p:nvSpPr>
        <p:spPr>
          <a:xfrm>
            <a:off x="0" y="4762830"/>
            <a:ext cx="485030" cy="18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5605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136">
          <p15:clr>
            <a:srgbClr val="FBAE40"/>
          </p15:clr>
        </p15:guide>
        <p15:guide id="3" orient="horz" pos="2845">
          <p15:clr>
            <a:srgbClr val="FBAE40"/>
          </p15:clr>
        </p15:guide>
        <p15:guide id="4" pos="256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bati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95F98B0C-9BAD-4825-BC7B-B96D91A0D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" y="-3237"/>
            <a:ext cx="913955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9A4226C-2FD8-469C-B473-10DB7D50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29" y="270321"/>
            <a:ext cx="8510954" cy="33855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B338F2-89A6-43DB-ACCF-22AE0CACB1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067377A-9329-45F5-8E76-BBB20EE26D46}"/>
              </a:ext>
            </a:extLst>
          </p:cNvPr>
          <p:cNvSpPr txBox="1">
            <a:spLocks/>
          </p:cNvSpPr>
          <p:nvPr userDrawn="1"/>
        </p:nvSpPr>
        <p:spPr>
          <a:xfrm>
            <a:off x="-6959" y="4748634"/>
            <a:ext cx="36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BA8F1-5E2C-459D-B91C-68827C5E93A9}" type="slidenum">
              <a:rPr kumimoji="0" lang="en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rgbClr val="3B455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A9ECAB-5C71-47F1-9AF6-B69159AC3CF1}"/>
              </a:ext>
            </a:extLst>
          </p:cNvPr>
          <p:cNvSpPr txBox="1"/>
          <p:nvPr userDrawn="1"/>
        </p:nvSpPr>
        <p:spPr>
          <a:xfrm>
            <a:off x="7750498" y="471394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>
                <a:solidFill>
                  <a:srgbClr val="A8AAAC"/>
                </a:solidFill>
              </a:rPr>
              <a:t>X</a:t>
            </a:r>
            <a:endParaRPr lang="en-CA" sz="1200" b="1">
              <a:solidFill>
                <a:srgbClr val="A8AAAC"/>
              </a:solidFill>
            </a:endParaRPr>
          </a:p>
        </p:txBody>
      </p:sp>
      <p:pic>
        <p:nvPicPr>
          <p:cNvPr id="8" name="Picture 2" descr="Oxford - Creative Destruction Lab">
            <a:extLst>
              <a:ext uri="{FF2B5EF4-FFF2-40B4-BE49-F238E27FC236}">
                <a16:creationId xmlns:a16="http://schemas.microsoft.com/office/drawing/2014/main" id="{8DEE6EAF-CA25-439E-AF82-B283FBA79E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298" y="4561667"/>
            <a:ext cx="1084276" cy="5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791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person&#10;&#10;Description automatically generated">
            <a:extLst>
              <a:ext uri="{FF2B5EF4-FFF2-40B4-BE49-F238E27FC236}">
                <a16:creationId xmlns:a16="http://schemas.microsoft.com/office/drawing/2014/main" id="{A78B6443-1A77-416A-BE77-ACFFD7604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463" y="0"/>
            <a:ext cx="7715250" cy="5143500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6024F7B8-3202-4782-8C2A-21AF73C2A5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05993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928" y="557687"/>
            <a:ext cx="3121200" cy="1569660"/>
          </a:xfrm>
          <a:ln>
            <a:noFill/>
          </a:ln>
        </p:spPr>
        <p:txBody>
          <a:bodyPr anchor="b">
            <a:spAutoFit/>
          </a:bodyPr>
          <a:lstStyle>
            <a:lvl1pPr algn="l">
              <a:defRPr sz="3200" b="1" u="none" cap="none" baseline="0">
                <a:solidFill>
                  <a:schemeClr val="tx2"/>
                </a:solidFill>
                <a:effectLst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928" y="2972030"/>
            <a:ext cx="2880000" cy="30777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buNone/>
              <a:defRPr sz="1400" cap="none" baseline="0">
                <a:solidFill>
                  <a:schemeClr val="tx2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33A3CC57-B778-487E-B559-A4A8A2C81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928" y="3311716"/>
            <a:ext cx="2880000" cy="276999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>
              <a:buNone/>
              <a:defRPr lang="en-US" sz="1200" cap="none" baseline="0" dirty="0" smtClean="0">
                <a:solidFill>
                  <a:schemeClr val="tx2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14313" lvl="0" indent="-214313"/>
            <a:r>
              <a:rPr lang="en-US"/>
              <a:t>Click to edit Master text styles</a:t>
            </a:r>
          </a:p>
        </p:txBody>
      </p:sp>
      <p:sp>
        <p:nvSpPr>
          <p:cNvPr id="17" name="Right Triangle 1">
            <a:extLst>
              <a:ext uri="{FF2B5EF4-FFF2-40B4-BE49-F238E27FC236}">
                <a16:creationId xmlns:a16="http://schemas.microsoft.com/office/drawing/2014/main" id="{E2F54E8B-0A4C-4061-BD43-73530F833607}"/>
              </a:ext>
            </a:extLst>
          </p:cNvPr>
          <p:cNvSpPr/>
          <p:nvPr userDrawn="1"/>
        </p:nvSpPr>
        <p:spPr>
          <a:xfrm flipH="1">
            <a:off x="6464808" y="1700784"/>
            <a:ext cx="2688336" cy="3442716"/>
          </a:xfrm>
          <a:custGeom>
            <a:avLst/>
            <a:gdLst>
              <a:gd name="connsiteX0" fmla="*/ 0 w 2688336"/>
              <a:gd name="connsiteY0" fmla="*/ 3296412 h 3296412"/>
              <a:gd name="connsiteX1" fmla="*/ 0 w 2688336"/>
              <a:gd name="connsiteY1" fmla="*/ 0 h 3296412"/>
              <a:gd name="connsiteX2" fmla="*/ 2688336 w 2688336"/>
              <a:gd name="connsiteY2" fmla="*/ 3296412 h 3296412"/>
              <a:gd name="connsiteX3" fmla="*/ 0 w 2688336"/>
              <a:gd name="connsiteY3" fmla="*/ 3296412 h 3296412"/>
              <a:gd name="connsiteX0" fmla="*/ 0 w 2688336"/>
              <a:gd name="connsiteY0" fmla="*/ 3442716 h 3442716"/>
              <a:gd name="connsiteX1" fmla="*/ 9144 w 2688336"/>
              <a:gd name="connsiteY1" fmla="*/ 0 h 3442716"/>
              <a:gd name="connsiteX2" fmla="*/ 2688336 w 2688336"/>
              <a:gd name="connsiteY2" fmla="*/ 3442716 h 3442716"/>
              <a:gd name="connsiteX3" fmla="*/ 0 w 2688336"/>
              <a:gd name="connsiteY3" fmla="*/ 3442716 h 344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8336" h="3442716">
                <a:moveTo>
                  <a:pt x="0" y="3442716"/>
                </a:moveTo>
                <a:lnTo>
                  <a:pt x="9144" y="0"/>
                </a:lnTo>
                <a:lnTo>
                  <a:pt x="2688336" y="3442716"/>
                </a:lnTo>
                <a:lnTo>
                  <a:pt x="0" y="34427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CA03F2-6DA6-4F47-864A-00EFC8AFB0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928" y="4387934"/>
            <a:ext cx="1200741" cy="39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57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B5B091FB-0932-41D5-9DED-9D95EC807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5283" y="0"/>
            <a:ext cx="6148717" cy="5143500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8F0AC54-7F44-4F76-BAE9-7E1D8F3790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87952" cy="5143500"/>
          </a:xfrm>
          <a:prstGeom prst="rect">
            <a:avLst/>
          </a:prstGeom>
        </p:spPr>
      </p:pic>
      <p:sp>
        <p:nvSpPr>
          <p:cNvPr id="10" name="Right Triangle 1">
            <a:extLst>
              <a:ext uri="{FF2B5EF4-FFF2-40B4-BE49-F238E27FC236}">
                <a16:creationId xmlns:a16="http://schemas.microsoft.com/office/drawing/2014/main" id="{77FA4EB6-9B0D-4EF5-8F68-3868C3FE4F5B}"/>
              </a:ext>
            </a:extLst>
          </p:cNvPr>
          <p:cNvSpPr/>
          <p:nvPr userDrawn="1"/>
        </p:nvSpPr>
        <p:spPr>
          <a:xfrm flipH="1">
            <a:off x="6457082" y="1694521"/>
            <a:ext cx="2688336" cy="3442716"/>
          </a:xfrm>
          <a:custGeom>
            <a:avLst/>
            <a:gdLst>
              <a:gd name="connsiteX0" fmla="*/ 0 w 2688336"/>
              <a:gd name="connsiteY0" fmla="*/ 3296412 h 3296412"/>
              <a:gd name="connsiteX1" fmla="*/ 0 w 2688336"/>
              <a:gd name="connsiteY1" fmla="*/ 0 h 3296412"/>
              <a:gd name="connsiteX2" fmla="*/ 2688336 w 2688336"/>
              <a:gd name="connsiteY2" fmla="*/ 3296412 h 3296412"/>
              <a:gd name="connsiteX3" fmla="*/ 0 w 2688336"/>
              <a:gd name="connsiteY3" fmla="*/ 3296412 h 3296412"/>
              <a:gd name="connsiteX0" fmla="*/ 0 w 2688336"/>
              <a:gd name="connsiteY0" fmla="*/ 3442716 h 3442716"/>
              <a:gd name="connsiteX1" fmla="*/ 9144 w 2688336"/>
              <a:gd name="connsiteY1" fmla="*/ 0 h 3442716"/>
              <a:gd name="connsiteX2" fmla="*/ 2688336 w 2688336"/>
              <a:gd name="connsiteY2" fmla="*/ 3442716 h 3442716"/>
              <a:gd name="connsiteX3" fmla="*/ 0 w 2688336"/>
              <a:gd name="connsiteY3" fmla="*/ 3442716 h 344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8336" h="3442716">
                <a:moveTo>
                  <a:pt x="0" y="3442716"/>
                </a:moveTo>
                <a:lnTo>
                  <a:pt x="9144" y="0"/>
                </a:lnTo>
                <a:lnTo>
                  <a:pt x="2688336" y="3442716"/>
                </a:lnTo>
                <a:lnTo>
                  <a:pt x="0" y="3442716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4F0882B-5E2A-48BA-88F4-575B36ED6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928" y="557687"/>
            <a:ext cx="3120648" cy="1569660"/>
          </a:xfrm>
          <a:ln>
            <a:noFill/>
          </a:ln>
        </p:spPr>
        <p:txBody>
          <a:bodyPr wrap="square" anchor="b">
            <a:spAutoFit/>
          </a:bodyPr>
          <a:lstStyle>
            <a:lvl1pPr algn="l">
              <a:defRPr sz="3200" b="1" u="none" cap="none" baseline="0">
                <a:solidFill>
                  <a:schemeClr val="tx2"/>
                </a:solidFill>
                <a:effectLst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08CB7B9-9A7E-431C-9F44-A7C62FCCF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928" y="2972030"/>
            <a:ext cx="2844000" cy="30777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buNone/>
              <a:defRPr sz="1400" cap="none" baseline="0">
                <a:solidFill>
                  <a:schemeClr val="tx2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5E1C858-F538-4583-90BD-8BD4A184A0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928" y="3311716"/>
            <a:ext cx="2844000" cy="276999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>
              <a:buNone/>
              <a:defRPr lang="en-US" sz="1200" cap="none" baseline="0" dirty="0" smtClean="0">
                <a:solidFill>
                  <a:schemeClr val="tx2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14313" lvl="0" indent="-214313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96D1F1-D620-484D-8B12-9610A2B6FF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9446" y="3853075"/>
            <a:ext cx="1200741" cy="39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72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94A39E25-DB92-46F4-B25E-FE2F572B2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8391" y="0"/>
            <a:ext cx="6015609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24F7B8-3202-4782-8C2A-21AF73C2A5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4"/>
            <a:ext cx="5101664" cy="5142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928" y="1050129"/>
            <a:ext cx="3925320" cy="1077218"/>
          </a:xfrm>
          <a:ln>
            <a:noFill/>
          </a:ln>
        </p:spPr>
        <p:txBody>
          <a:bodyPr wrap="square" anchor="b">
            <a:spAutoFit/>
          </a:bodyPr>
          <a:lstStyle>
            <a:lvl1pPr algn="l">
              <a:defRPr sz="3200" b="1" u="none" cap="none" baseline="0">
                <a:solidFill>
                  <a:schemeClr val="tx2"/>
                </a:solidFill>
                <a:effectLst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928" y="2972030"/>
            <a:ext cx="3816000" cy="30777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buNone/>
              <a:defRPr sz="1400" cap="none" baseline="0">
                <a:solidFill>
                  <a:schemeClr val="tx2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33A3CC57-B778-487E-B559-A4A8A2C81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928" y="3293428"/>
            <a:ext cx="3816000" cy="276999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>
              <a:buNone/>
              <a:defRPr lang="en-US" sz="1200" cap="none" baseline="0" dirty="0" smtClean="0">
                <a:solidFill>
                  <a:schemeClr val="tx2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14313" lvl="0" indent="-214313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4127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195A5BD5-6F58-4706-BBD4-BC57E43CC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8391" y="0"/>
            <a:ext cx="6015609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24F7B8-3202-4782-8C2A-21AF73C2A5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4"/>
            <a:ext cx="5101664" cy="5142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928" y="1581148"/>
            <a:ext cx="3952752" cy="1323439"/>
          </a:xfrm>
          <a:ln>
            <a:noFill/>
          </a:ln>
        </p:spPr>
        <p:txBody>
          <a:bodyPr wrap="square" anchor="b">
            <a:spAutoFit/>
          </a:bodyPr>
          <a:lstStyle>
            <a:lvl1pPr algn="l">
              <a:defRPr sz="4000" b="1" u="none" cap="none" baseline="0">
                <a:solidFill>
                  <a:schemeClr val="tx2"/>
                </a:solidFill>
                <a:effectLst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Divider </a:t>
            </a:r>
            <a:br>
              <a:rPr lang="en-US"/>
            </a:br>
            <a:r>
              <a:rPr lang="en-US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1632482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024F7B8-3202-4782-8C2A-21AF73C2A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473511" cy="5142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73510" y="1660661"/>
            <a:ext cx="3952752" cy="1323439"/>
          </a:xfrm>
          <a:ln>
            <a:noFill/>
          </a:ln>
        </p:spPr>
        <p:txBody>
          <a:bodyPr wrap="square" anchor="b">
            <a:spAutoFit/>
          </a:bodyPr>
          <a:lstStyle>
            <a:lvl1pPr algn="l">
              <a:defRPr sz="4000" b="1" u="none" cap="none" baseline="0">
                <a:solidFill>
                  <a:schemeClr val="bg2"/>
                </a:solidFill>
                <a:effectLst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Divider </a:t>
            </a:r>
            <a:br>
              <a:rPr lang="en-US"/>
            </a:br>
            <a:r>
              <a:rPr lang="en-US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3797366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195A5BD5-6F58-4706-BBD4-BC57E43CC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4"/>
          <a:stretch/>
        </p:blipFill>
        <p:spPr>
          <a:xfrm>
            <a:off x="7951" y="0"/>
            <a:ext cx="9147036" cy="5143500"/>
          </a:xfrm>
          <a:prstGeom prst="rect">
            <a:avLst/>
          </a:prstGeom>
        </p:spPr>
      </p:pic>
      <p:pic>
        <p:nvPicPr>
          <p:cNvPr id="7" name="Picture 6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9A29AA09-B655-4583-B112-C03841299E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96921"/>
            <a:ext cx="9144000" cy="2347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8391" y="3870053"/>
            <a:ext cx="5543808" cy="707886"/>
          </a:xfrm>
          <a:ln>
            <a:noFill/>
          </a:ln>
        </p:spPr>
        <p:txBody>
          <a:bodyPr wrap="square" anchor="b">
            <a:spAutoFit/>
          </a:bodyPr>
          <a:lstStyle>
            <a:lvl1pPr algn="r">
              <a:defRPr sz="4000" b="1" u="none" cap="none" baseline="0">
                <a:solidFill>
                  <a:schemeClr val="tx2"/>
                </a:solidFill>
                <a:effectLst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782687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no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9A29AA09-B655-4583-B112-C03841299E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2397"/>
            <a:ext cx="9144000" cy="3292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1924" y="1144511"/>
            <a:ext cx="5543808" cy="707886"/>
          </a:xfrm>
          <a:ln>
            <a:noFill/>
          </a:ln>
        </p:spPr>
        <p:txBody>
          <a:bodyPr wrap="square" anchor="b">
            <a:spAutoFit/>
          </a:bodyPr>
          <a:lstStyle>
            <a:lvl1pPr algn="l">
              <a:defRPr sz="4000" b="1" u="none" cap="none" baseline="0">
                <a:solidFill>
                  <a:schemeClr val="bg2"/>
                </a:solidFill>
                <a:effectLst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1119512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193AB3-5D17-4952-9440-D2339E60C8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DC5022-1E6C-4FD4-BF74-BC0E3375F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28" y="244628"/>
            <a:ext cx="8510954" cy="338554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30256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1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279" y="295200"/>
            <a:ext cx="8654945" cy="313932"/>
          </a:xfrm>
        </p:spPr>
        <p:txBody>
          <a:bodyPr>
            <a:spAutoFit/>
          </a:bodyPr>
          <a:lstStyle>
            <a:lvl1pPr>
              <a:defRPr sz="1600"/>
            </a:lvl1pPr>
          </a:lstStyle>
          <a:p>
            <a:r>
              <a:rPr lang="en-US"/>
              <a:t>Click to edit commentary/headline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B52128-25C1-4D74-A7F8-9E30ACA024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615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1E215FD-3720-4427-B93A-38C1791AA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328" y="848789"/>
            <a:ext cx="8662896" cy="307777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400" b="1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2E110AE-5966-4B74-B122-CE103ADE96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328" y="1165500"/>
            <a:ext cx="8662896" cy="276999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2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9559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">
          <p15:clr>
            <a:srgbClr val="FBAE40"/>
          </p15:clr>
        </p15:guide>
        <p15:guide id="2" orient="horz" pos="327">
          <p15:clr>
            <a:srgbClr val="FBAE40"/>
          </p15:clr>
        </p15:guide>
        <p15:guide id="3" pos="5556">
          <p15:clr>
            <a:srgbClr val="FBAE40"/>
          </p15:clr>
        </p15:guide>
        <p15:guide id="4" orient="horz" pos="2845">
          <p15:clr>
            <a:srgbClr val="FBAE40"/>
          </p15:clr>
        </p15:guide>
        <p15:guide id="5" orient="horz" pos="309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dings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193AB3-5D17-4952-9440-D2339E60C8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DC5022-1E6C-4FD4-BF74-BC0E3375F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523" y="2109978"/>
            <a:ext cx="3937425" cy="707886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Main Findings</a:t>
            </a:r>
          </a:p>
        </p:txBody>
      </p:sp>
    </p:spTree>
    <p:extLst>
      <p:ext uri="{BB962C8B-B14F-4D97-AF65-F5344CB8AC3E}">
        <p14:creationId xmlns:p14="http://schemas.microsoft.com/office/powerpoint/2010/main" val="1101191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batim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AD193AB3-5D17-4952-9440-D2339E60C8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174" y="1762957"/>
            <a:ext cx="5543808" cy="707886"/>
          </a:xfrm>
          <a:ln>
            <a:noFill/>
          </a:ln>
        </p:spPr>
        <p:txBody>
          <a:bodyPr wrap="square" anchor="b">
            <a:spAutoFit/>
          </a:bodyPr>
          <a:lstStyle>
            <a:lvl1pPr algn="l">
              <a:defRPr sz="4000" b="1" u="none" cap="none" baseline="0">
                <a:solidFill>
                  <a:schemeClr val="tx2"/>
                </a:solidFill>
                <a:effectLst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Verbatims</a:t>
            </a:r>
          </a:p>
        </p:txBody>
      </p:sp>
    </p:spTree>
    <p:extLst>
      <p:ext uri="{BB962C8B-B14F-4D97-AF65-F5344CB8AC3E}">
        <p14:creationId xmlns:p14="http://schemas.microsoft.com/office/powerpoint/2010/main" val="676372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bati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95F98B0C-9BAD-4825-BC7B-B96D91A0D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" y="-3237"/>
            <a:ext cx="913955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9A4226C-2FD8-469C-B473-10DB7D50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29" y="270321"/>
            <a:ext cx="8510954" cy="33855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B338F2-89A6-43DB-ACCF-22AE0CACB1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067377A-9329-45F5-8E76-BBB20EE26D46}"/>
              </a:ext>
            </a:extLst>
          </p:cNvPr>
          <p:cNvSpPr txBox="1">
            <a:spLocks/>
          </p:cNvSpPr>
          <p:nvPr userDrawn="1"/>
        </p:nvSpPr>
        <p:spPr>
          <a:xfrm>
            <a:off x="-6959" y="4748634"/>
            <a:ext cx="36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BA8F1-5E2C-459D-B91C-68827C5E93A9}" type="slidenum">
              <a:rPr kumimoji="0" lang="en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rgbClr val="3B455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A9ECAB-5C71-47F1-9AF6-B69159AC3CF1}"/>
              </a:ext>
            </a:extLst>
          </p:cNvPr>
          <p:cNvSpPr txBox="1"/>
          <p:nvPr userDrawn="1"/>
        </p:nvSpPr>
        <p:spPr>
          <a:xfrm>
            <a:off x="7750498" y="471394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>
                <a:solidFill>
                  <a:srgbClr val="A8AAAC"/>
                </a:solidFill>
              </a:rPr>
              <a:t>X</a:t>
            </a:r>
            <a:endParaRPr lang="en-CA" sz="1200" b="1">
              <a:solidFill>
                <a:srgbClr val="A8AAAC"/>
              </a:solidFill>
            </a:endParaRPr>
          </a:p>
        </p:txBody>
      </p:sp>
      <p:pic>
        <p:nvPicPr>
          <p:cNvPr id="2" name="Picture 2" descr="Oxford - Creative Destruction Lab">
            <a:extLst>
              <a:ext uri="{FF2B5EF4-FFF2-40B4-BE49-F238E27FC236}">
                <a16:creationId xmlns:a16="http://schemas.microsoft.com/office/drawing/2014/main" id="{D47171A7-9A24-9630-3653-FA996E4ED8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298" y="4561667"/>
            <a:ext cx="1084276" cy="5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172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no imag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4265C5-C24D-4B6B-B5D9-80C2F6AEC138}"/>
              </a:ext>
            </a:extLst>
          </p:cNvPr>
          <p:cNvSpPr/>
          <p:nvPr userDrawn="1"/>
        </p:nvSpPr>
        <p:spPr>
          <a:xfrm>
            <a:off x="0" y="7951"/>
            <a:ext cx="4444780" cy="5143502"/>
          </a:xfrm>
          <a:custGeom>
            <a:avLst/>
            <a:gdLst>
              <a:gd name="connsiteX0" fmla="*/ 0 w 3999506"/>
              <a:gd name="connsiteY0" fmla="*/ 0 h 5143501"/>
              <a:gd name="connsiteX1" fmla="*/ 3999506 w 3999506"/>
              <a:gd name="connsiteY1" fmla="*/ 0 h 5143501"/>
              <a:gd name="connsiteX2" fmla="*/ 3999506 w 3999506"/>
              <a:gd name="connsiteY2" fmla="*/ 5143501 h 5143501"/>
              <a:gd name="connsiteX3" fmla="*/ 0 w 3999506"/>
              <a:gd name="connsiteY3" fmla="*/ 5143501 h 5143501"/>
              <a:gd name="connsiteX4" fmla="*/ 0 w 3999506"/>
              <a:gd name="connsiteY4" fmla="*/ 0 h 5143501"/>
              <a:gd name="connsiteX0" fmla="*/ 0 w 3999506"/>
              <a:gd name="connsiteY0" fmla="*/ 0 h 5143501"/>
              <a:gd name="connsiteX1" fmla="*/ 3999506 w 3999506"/>
              <a:gd name="connsiteY1" fmla="*/ 0 h 5143501"/>
              <a:gd name="connsiteX2" fmla="*/ 2894275 w 3999506"/>
              <a:gd name="connsiteY2" fmla="*/ 5143501 h 5143501"/>
              <a:gd name="connsiteX3" fmla="*/ 0 w 3999506"/>
              <a:gd name="connsiteY3" fmla="*/ 5143501 h 5143501"/>
              <a:gd name="connsiteX4" fmla="*/ 0 w 3999506"/>
              <a:gd name="connsiteY4" fmla="*/ 0 h 5143501"/>
              <a:gd name="connsiteX0" fmla="*/ 0 w 3999506"/>
              <a:gd name="connsiteY0" fmla="*/ 0 h 5159403"/>
              <a:gd name="connsiteX1" fmla="*/ 3999506 w 3999506"/>
              <a:gd name="connsiteY1" fmla="*/ 0 h 5159403"/>
              <a:gd name="connsiteX2" fmla="*/ 3069203 w 3999506"/>
              <a:gd name="connsiteY2" fmla="*/ 5159403 h 5159403"/>
              <a:gd name="connsiteX3" fmla="*/ 0 w 3999506"/>
              <a:gd name="connsiteY3" fmla="*/ 5143501 h 5159403"/>
              <a:gd name="connsiteX4" fmla="*/ 0 w 3999506"/>
              <a:gd name="connsiteY4" fmla="*/ 0 h 5159403"/>
              <a:gd name="connsiteX0" fmla="*/ 0 w 3999506"/>
              <a:gd name="connsiteY0" fmla="*/ 0 h 5159403"/>
              <a:gd name="connsiteX1" fmla="*/ 3999506 w 3999506"/>
              <a:gd name="connsiteY1" fmla="*/ 0 h 5159403"/>
              <a:gd name="connsiteX2" fmla="*/ 3216219 w 3999506"/>
              <a:gd name="connsiteY2" fmla="*/ 5159403 h 5159403"/>
              <a:gd name="connsiteX3" fmla="*/ 0 w 3999506"/>
              <a:gd name="connsiteY3" fmla="*/ 5143501 h 5159403"/>
              <a:gd name="connsiteX4" fmla="*/ 0 w 3999506"/>
              <a:gd name="connsiteY4" fmla="*/ 0 h 515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9506" h="5159403">
                <a:moveTo>
                  <a:pt x="0" y="0"/>
                </a:moveTo>
                <a:lnTo>
                  <a:pt x="3999506" y="0"/>
                </a:lnTo>
                <a:lnTo>
                  <a:pt x="3216219" y="5159403"/>
                </a:lnTo>
                <a:lnTo>
                  <a:pt x="0" y="51435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0" y="1803785"/>
            <a:ext cx="3952752" cy="1323439"/>
          </a:xfrm>
          <a:ln>
            <a:noFill/>
          </a:ln>
        </p:spPr>
        <p:txBody>
          <a:bodyPr wrap="square" anchor="b">
            <a:spAutoFit/>
          </a:bodyPr>
          <a:lstStyle>
            <a:lvl1pPr algn="l">
              <a:defRPr sz="4000" b="1" u="none" cap="none" baseline="0">
                <a:solidFill>
                  <a:schemeClr val="bg2"/>
                </a:solidFill>
                <a:effectLst>
                  <a:outerShdw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Divider </a:t>
            </a:r>
            <a:br>
              <a:rPr lang="en-US"/>
            </a:br>
            <a:r>
              <a:rPr lang="en-US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1794092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279" y="295200"/>
            <a:ext cx="8654945" cy="313932"/>
          </a:xfrm>
        </p:spPr>
        <p:txBody>
          <a:bodyPr>
            <a:spAutoFit/>
          </a:bodyPr>
          <a:lstStyle>
            <a:lvl1pPr>
              <a:defRPr sz="1600"/>
            </a:lvl1pPr>
          </a:lstStyle>
          <a:p>
            <a:r>
              <a:rPr lang="en-US"/>
              <a:t>Click to edit commentary/headline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B52128-25C1-4D74-A7F8-9E30ACA024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615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1E215FD-3720-4427-B93A-38C1791AA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328" y="848789"/>
            <a:ext cx="8662896" cy="307777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400" b="1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2E110AE-5966-4B74-B122-CE103ADE96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328" y="1165500"/>
            <a:ext cx="8662896" cy="276999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2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70003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">
          <p15:clr>
            <a:srgbClr val="FBAE40"/>
          </p15:clr>
        </p15:guide>
        <p15:guide id="2" orient="horz" pos="327">
          <p15:clr>
            <a:srgbClr val="FBAE40"/>
          </p15:clr>
        </p15:guide>
        <p15:guide id="3" pos="5556">
          <p15:clr>
            <a:srgbClr val="FBAE40"/>
          </p15:clr>
        </p15:guide>
        <p15:guide id="4" orient="horz" pos="2845">
          <p15:clr>
            <a:srgbClr val="FBAE40"/>
          </p15:clr>
        </p15:guide>
        <p15:guide id="5" orient="horz" pos="309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4CAD4-CC89-4ECF-9D91-0BF46DFC0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8" y="295200"/>
            <a:ext cx="8692431" cy="3139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E7B1A-2227-4B64-9294-9120EB3EF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718" y="1022350"/>
            <a:ext cx="8491495" cy="1246495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2764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2527C-A3D8-41FD-A5A6-5421E7EAD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0463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hart slide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3401" y="1194534"/>
            <a:ext cx="8654945" cy="307571"/>
          </a:xfrm>
        </p:spPr>
        <p:txBody>
          <a:bodyPr tIns="108000">
            <a:spAutoFit/>
          </a:bodyPr>
          <a:lstStyle>
            <a:lvl1pPr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commentary/headline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1E215FD-3720-4427-B93A-38C1791AA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600" y="274799"/>
            <a:ext cx="8662896" cy="338554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600" b="1" cap="none" baseline="0" dirty="0" smtClean="0">
                <a:ln w="3175" cmpd="sng">
                  <a:noFill/>
                </a:ln>
                <a:solidFill>
                  <a:schemeClr val="tx2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2E110AE-5966-4B74-B122-CE103ADE96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416" y="615315"/>
            <a:ext cx="8662896" cy="307777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4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47F9BFE-B813-4DB3-A4CE-9FB1A7F2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615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</p:spTree>
    <p:extLst>
      <p:ext uri="{BB962C8B-B14F-4D97-AF65-F5344CB8AC3E}">
        <p14:creationId xmlns:p14="http://schemas.microsoft.com/office/powerpoint/2010/main" val="2698884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27">
          <p15:clr>
            <a:srgbClr val="FBAE40"/>
          </p15:clr>
        </p15:guide>
        <p15:guide id="3" pos="5556">
          <p15:clr>
            <a:srgbClr val="FBAE40"/>
          </p15:clr>
        </p15:guide>
        <p15:guide id="4" orient="horz" pos="284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4565DE-9245-467F-BDBE-0EEBA5770A1F}"/>
              </a:ext>
            </a:extLst>
          </p:cNvPr>
          <p:cNvSpPr/>
          <p:nvPr userDrawn="1"/>
        </p:nvSpPr>
        <p:spPr>
          <a:xfrm>
            <a:off x="4164432" y="0"/>
            <a:ext cx="4979568" cy="5143500"/>
          </a:xfrm>
          <a:custGeom>
            <a:avLst/>
            <a:gdLst>
              <a:gd name="connsiteX0" fmla="*/ 0 w 4769706"/>
              <a:gd name="connsiteY0" fmla="*/ 0 h 5143500"/>
              <a:gd name="connsiteX1" fmla="*/ 4769706 w 4769706"/>
              <a:gd name="connsiteY1" fmla="*/ 0 h 5143500"/>
              <a:gd name="connsiteX2" fmla="*/ 4769706 w 4769706"/>
              <a:gd name="connsiteY2" fmla="*/ 5143500 h 5143500"/>
              <a:gd name="connsiteX3" fmla="*/ 0 w 4769706"/>
              <a:gd name="connsiteY3" fmla="*/ 5143500 h 5143500"/>
              <a:gd name="connsiteX4" fmla="*/ 0 w 4769706"/>
              <a:gd name="connsiteY4" fmla="*/ 0 h 5143500"/>
              <a:gd name="connsiteX0" fmla="*/ 209862 w 4979568"/>
              <a:gd name="connsiteY0" fmla="*/ 0 h 5143500"/>
              <a:gd name="connsiteX1" fmla="*/ 4979568 w 4979568"/>
              <a:gd name="connsiteY1" fmla="*/ 0 h 5143500"/>
              <a:gd name="connsiteX2" fmla="*/ 4979568 w 4979568"/>
              <a:gd name="connsiteY2" fmla="*/ 5143500 h 5143500"/>
              <a:gd name="connsiteX3" fmla="*/ 0 w 4979568"/>
              <a:gd name="connsiteY3" fmla="*/ 5136005 h 5143500"/>
              <a:gd name="connsiteX4" fmla="*/ 209862 w 497956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9568" h="5143500">
                <a:moveTo>
                  <a:pt x="209862" y="0"/>
                </a:moveTo>
                <a:lnTo>
                  <a:pt x="4979568" y="0"/>
                </a:lnTo>
                <a:lnTo>
                  <a:pt x="4979568" y="5143500"/>
                </a:lnTo>
                <a:lnTo>
                  <a:pt x="0" y="5136005"/>
                </a:lnTo>
                <a:lnTo>
                  <a:pt x="20986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8B1442-2B65-44A4-A273-70D7333F5467}"/>
              </a:ext>
            </a:extLst>
          </p:cNvPr>
          <p:cNvSpPr/>
          <p:nvPr userDrawn="1"/>
        </p:nvSpPr>
        <p:spPr>
          <a:xfrm>
            <a:off x="0" y="4762830"/>
            <a:ext cx="485030" cy="18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6632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136">
          <p15:clr>
            <a:srgbClr val="FBAE40"/>
          </p15:clr>
        </p15:guide>
        <p15:guide id="3" orient="horz" pos="2845">
          <p15:clr>
            <a:srgbClr val="FBAE40"/>
          </p15:clr>
        </p15:guide>
        <p15:guide id="4" pos="256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bati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95F98B0C-9BAD-4825-BC7B-B96D91A0D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" y="-3237"/>
            <a:ext cx="913955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9A4226C-2FD8-469C-B473-10DB7D50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29" y="270321"/>
            <a:ext cx="8510954" cy="33855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B338F2-89A6-43DB-ACCF-22AE0CACB1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067377A-9329-45F5-8E76-BBB20EE26D46}"/>
              </a:ext>
            </a:extLst>
          </p:cNvPr>
          <p:cNvSpPr txBox="1">
            <a:spLocks/>
          </p:cNvSpPr>
          <p:nvPr userDrawn="1"/>
        </p:nvSpPr>
        <p:spPr>
          <a:xfrm>
            <a:off x="-6959" y="4748634"/>
            <a:ext cx="36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BA8F1-5E2C-459D-B91C-68827C5E93A9}" type="slidenum">
              <a:rPr kumimoji="0" lang="en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rgbClr val="3B455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A9ECAB-5C71-47F1-9AF6-B69159AC3CF1}"/>
              </a:ext>
            </a:extLst>
          </p:cNvPr>
          <p:cNvSpPr txBox="1"/>
          <p:nvPr userDrawn="1"/>
        </p:nvSpPr>
        <p:spPr>
          <a:xfrm>
            <a:off x="7750498" y="471394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>
                <a:solidFill>
                  <a:srgbClr val="A8AAAC"/>
                </a:solidFill>
              </a:rPr>
              <a:t>X</a:t>
            </a:r>
            <a:endParaRPr lang="en-CA" sz="1200" b="1">
              <a:solidFill>
                <a:srgbClr val="A8AAAC"/>
              </a:solidFill>
            </a:endParaRPr>
          </a:p>
        </p:txBody>
      </p:sp>
      <p:pic>
        <p:nvPicPr>
          <p:cNvPr id="4" name="Picture 2" descr="Oxford - Creative Destruction Lab">
            <a:extLst>
              <a:ext uri="{FF2B5EF4-FFF2-40B4-BE49-F238E27FC236}">
                <a16:creationId xmlns:a16="http://schemas.microsoft.com/office/drawing/2014/main" id="{40AD7A2F-7DD8-92A3-2BE7-C0CA682A22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298" y="4561667"/>
            <a:ext cx="1084276" cy="5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366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279" y="295200"/>
            <a:ext cx="8654945" cy="313932"/>
          </a:xfrm>
        </p:spPr>
        <p:txBody>
          <a:bodyPr>
            <a:spAutoFit/>
          </a:bodyPr>
          <a:lstStyle>
            <a:lvl1pPr>
              <a:defRPr sz="1600"/>
            </a:lvl1pPr>
          </a:lstStyle>
          <a:p>
            <a:r>
              <a:rPr lang="en-US"/>
              <a:t>Click to edit commentary/headline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B52128-25C1-4D74-A7F8-9E30ACA024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615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1E215FD-3720-4427-B93A-38C1791AA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328" y="848789"/>
            <a:ext cx="8662896" cy="307777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400" b="1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2E110AE-5966-4B74-B122-CE103ADE96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328" y="1165500"/>
            <a:ext cx="8662896" cy="276999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2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13730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" userDrawn="1">
          <p15:clr>
            <a:srgbClr val="FBAE40"/>
          </p15:clr>
        </p15:guide>
        <p15:guide id="2" orient="horz" pos="327" userDrawn="1">
          <p15:clr>
            <a:srgbClr val="FBAE40"/>
          </p15:clr>
        </p15:guide>
        <p15:guide id="3" pos="5556" userDrawn="1">
          <p15:clr>
            <a:srgbClr val="FBAE40"/>
          </p15:clr>
        </p15:guide>
        <p15:guide id="4" orient="horz" pos="2845" userDrawn="1">
          <p15:clr>
            <a:srgbClr val="FBAE40"/>
          </p15:clr>
        </p15:guide>
        <p15:guide id="5" orient="horz" pos="309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4CAD4-CC89-4ECF-9D91-0BF46DFC0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8" y="295200"/>
            <a:ext cx="8692431" cy="3139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E7B1A-2227-4B64-9294-9120EB3EF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718" y="1022350"/>
            <a:ext cx="8491495" cy="1246495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669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2527C-A3D8-41FD-A5A6-5421E7EAD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348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hart slide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3401" y="1194534"/>
            <a:ext cx="8654945" cy="307571"/>
          </a:xfrm>
        </p:spPr>
        <p:txBody>
          <a:bodyPr tIns="108000">
            <a:spAutoFit/>
          </a:bodyPr>
          <a:lstStyle>
            <a:lvl1pPr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commentary/headline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1E215FD-3720-4427-B93A-38C1791AA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600" y="274799"/>
            <a:ext cx="8662896" cy="338554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600" b="1" cap="none" baseline="0" dirty="0" smtClean="0">
                <a:ln w="3175" cmpd="sng">
                  <a:noFill/>
                </a:ln>
                <a:solidFill>
                  <a:schemeClr val="tx2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2E110AE-5966-4B74-B122-CE103ADE96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416" y="615315"/>
            <a:ext cx="8662896" cy="307777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14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subtitle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47F9BFE-B813-4DB3-A4CE-9FB1A7F2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00" y="4763520"/>
            <a:ext cx="6156000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>
              <a:buNone/>
              <a:defRPr lang="en-US" sz="900" b="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ea typeface="+mj-ea"/>
                <a:cs typeface="+mj-cs"/>
              </a:defRPr>
            </a:lvl1pPr>
          </a:lstStyle>
          <a:p>
            <a:pPr marL="214313" lvl="0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</p:spTree>
    <p:extLst>
      <p:ext uri="{BB962C8B-B14F-4D97-AF65-F5344CB8AC3E}">
        <p14:creationId xmlns:p14="http://schemas.microsoft.com/office/powerpoint/2010/main" val="3746920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27" userDrawn="1">
          <p15:clr>
            <a:srgbClr val="FBAE40"/>
          </p15:clr>
        </p15:guide>
        <p15:guide id="3" pos="5556" userDrawn="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4565DE-9245-467F-BDBE-0EEBA5770A1F}"/>
              </a:ext>
            </a:extLst>
          </p:cNvPr>
          <p:cNvSpPr/>
          <p:nvPr userDrawn="1"/>
        </p:nvSpPr>
        <p:spPr>
          <a:xfrm>
            <a:off x="4164432" y="0"/>
            <a:ext cx="4979568" cy="5143500"/>
          </a:xfrm>
          <a:custGeom>
            <a:avLst/>
            <a:gdLst>
              <a:gd name="connsiteX0" fmla="*/ 0 w 4769706"/>
              <a:gd name="connsiteY0" fmla="*/ 0 h 5143500"/>
              <a:gd name="connsiteX1" fmla="*/ 4769706 w 4769706"/>
              <a:gd name="connsiteY1" fmla="*/ 0 h 5143500"/>
              <a:gd name="connsiteX2" fmla="*/ 4769706 w 4769706"/>
              <a:gd name="connsiteY2" fmla="*/ 5143500 h 5143500"/>
              <a:gd name="connsiteX3" fmla="*/ 0 w 4769706"/>
              <a:gd name="connsiteY3" fmla="*/ 5143500 h 5143500"/>
              <a:gd name="connsiteX4" fmla="*/ 0 w 4769706"/>
              <a:gd name="connsiteY4" fmla="*/ 0 h 5143500"/>
              <a:gd name="connsiteX0" fmla="*/ 209862 w 4979568"/>
              <a:gd name="connsiteY0" fmla="*/ 0 h 5143500"/>
              <a:gd name="connsiteX1" fmla="*/ 4979568 w 4979568"/>
              <a:gd name="connsiteY1" fmla="*/ 0 h 5143500"/>
              <a:gd name="connsiteX2" fmla="*/ 4979568 w 4979568"/>
              <a:gd name="connsiteY2" fmla="*/ 5143500 h 5143500"/>
              <a:gd name="connsiteX3" fmla="*/ 0 w 4979568"/>
              <a:gd name="connsiteY3" fmla="*/ 5136005 h 5143500"/>
              <a:gd name="connsiteX4" fmla="*/ 209862 w 497956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9568" h="5143500">
                <a:moveTo>
                  <a:pt x="209862" y="0"/>
                </a:moveTo>
                <a:lnTo>
                  <a:pt x="4979568" y="0"/>
                </a:lnTo>
                <a:lnTo>
                  <a:pt x="4979568" y="5143500"/>
                </a:lnTo>
                <a:lnTo>
                  <a:pt x="0" y="5136005"/>
                </a:lnTo>
                <a:lnTo>
                  <a:pt x="20986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8B1442-2B65-44A4-A273-70D7333F5467}"/>
              </a:ext>
            </a:extLst>
          </p:cNvPr>
          <p:cNvSpPr/>
          <p:nvPr userDrawn="1"/>
        </p:nvSpPr>
        <p:spPr>
          <a:xfrm>
            <a:off x="0" y="4762830"/>
            <a:ext cx="485030" cy="18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2478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 userDrawn="1">
          <p15:clr>
            <a:srgbClr val="FBAE40"/>
          </p15:clr>
        </p15:guide>
        <p15:guide id="2" pos="136" userDrawn="1">
          <p15:clr>
            <a:srgbClr val="FBAE40"/>
          </p15:clr>
        </p15:guide>
        <p15:guide id="3" orient="horz" pos="2845" userDrawn="1">
          <p15:clr>
            <a:srgbClr val="FBAE40"/>
          </p15:clr>
        </p15:guide>
        <p15:guide id="4" pos="256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2.tif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tif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329" y="270321"/>
            <a:ext cx="8510954" cy="33855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C3C6A7-4608-4A37-9644-DEC071515DF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B90E20-957E-45F3-9510-1B601AAF8BDC}"/>
              </a:ext>
            </a:extLst>
          </p:cNvPr>
          <p:cNvSpPr txBox="1"/>
          <p:nvPr userDrawn="1"/>
        </p:nvSpPr>
        <p:spPr>
          <a:xfrm>
            <a:off x="7750498" y="471394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>
                <a:solidFill>
                  <a:srgbClr val="A8AAAC"/>
                </a:solidFill>
              </a:rPr>
              <a:t>X</a:t>
            </a:r>
            <a:endParaRPr lang="en-CA" sz="1200" b="1">
              <a:solidFill>
                <a:srgbClr val="A8AAAC"/>
              </a:solidFill>
            </a:endParaRPr>
          </a:p>
        </p:txBody>
      </p:sp>
      <p:pic>
        <p:nvPicPr>
          <p:cNvPr id="5" name="Picture 2" descr="Oxford - Creative Destruction Lab">
            <a:extLst>
              <a:ext uri="{FF2B5EF4-FFF2-40B4-BE49-F238E27FC236}">
                <a16:creationId xmlns:a16="http://schemas.microsoft.com/office/drawing/2014/main" id="{90F3BA82-9D83-4454-A43F-B153C78A2D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298" y="4561667"/>
            <a:ext cx="1084276" cy="5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4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50" r:id="rId2"/>
    <p:sldLayoutId id="2147483746" r:id="rId3"/>
    <p:sldLayoutId id="2147483821" r:id="rId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600" b="1" i="0" kern="1200" cap="none" baseline="0">
          <a:ln w="3175" cmpd="sng">
            <a:noFill/>
          </a:ln>
          <a:solidFill>
            <a:schemeClr val="bg2"/>
          </a:solidFill>
          <a:effectLst/>
          <a:latin typeface="Segoe UI" panose="020B0502040204020203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6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4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4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1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1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36" userDrawn="1">
          <p15:clr>
            <a:srgbClr val="F26B43"/>
          </p15:clr>
        </p15:guide>
        <p15:guide id="3" orient="horz" pos="3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5A037-C1B5-45A6-8DB9-E8E4015E4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8" y="295200"/>
            <a:ext cx="8692431" cy="3139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 defTabSz="342900"/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286EE-8056-4808-B24C-024C20447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719" y="928638"/>
            <a:ext cx="8692430" cy="124649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0FF5-7123-418D-BEE4-2654DB4EB4D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131861-2142-4721-A806-CEC02A9E386F}"/>
              </a:ext>
            </a:extLst>
          </p:cNvPr>
          <p:cNvSpPr txBox="1"/>
          <p:nvPr userDrawn="1"/>
        </p:nvSpPr>
        <p:spPr>
          <a:xfrm>
            <a:off x="7750498" y="471394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>
                <a:solidFill>
                  <a:srgbClr val="A8AAAC"/>
                </a:solidFill>
              </a:rPr>
              <a:t>X</a:t>
            </a:r>
            <a:endParaRPr lang="en-CA" sz="1200" b="1">
              <a:solidFill>
                <a:srgbClr val="A8AAAC"/>
              </a:solidFill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7F2223F-A078-479E-8C1D-F185928CB943}"/>
              </a:ext>
            </a:extLst>
          </p:cNvPr>
          <p:cNvSpPr txBox="1">
            <a:spLocks/>
          </p:cNvSpPr>
          <p:nvPr userDrawn="1"/>
        </p:nvSpPr>
        <p:spPr>
          <a:xfrm>
            <a:off x="-6959" y="4748634"/>
            <a:ext cx="36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0BA8F1-5E2C-459D-B91C-68827C5E93A9}" type="slidenum">
              <a:rPr lang="en-CA" smtClean="0">
                <a:solidFill>
                  <a:schemeClr val="tx1"/>
                </a:solidFill>
              </a:rPr>
              <a:pPr/>
              <a:t>‹#›</a:t>
            </a:fld>
            <a:endParaRPr lang="en-CA">
              <a:solidFill>
                <a:schemeClr val="tx1"/>
              </a:solidFill>
            </a:endParaRPr>
          </a:p>
        </p:txBody>
      </p:sp>
      <p:pic>
        <p:nvPicPr>
          <p:cNvPr id="1026" name="Picture 2" descr="Oxford - Creative Destruction Lab">
            <a:extLst>
              <a:ext uri="{FF2B5EF4-FFF2-40B4-BE49-F238E27FC236}">
                <a16:creationId xmlns:a16="http://schemas.microsoft.com/office/drawing/2014/main" id="{A2121280-A3A9-4BB9-8F29-3452A0A8CB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298" y="4561667"/>
            <a:ext cx="1084276" cy="5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66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649" r:id="rId2"/>
    <p:sldLayoutId id="2147483782" r:id="rId3"/>
    <p:sldLayoutId id="2147483781" r:id="rId4"/>
    <p:sldLayoutId id="2147483783" r:id="rId5"/>
    <p:sldLayoutId id="214748381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CA" sz="1600" b="1" i="0" kern="1200" cap="none" baseline="0">
          <a:ln w="3175" cmpd="sng">
            <a:noFill/>
          </a:ln>
          <a:solidFill>
            <a:schemeClr val="tx2"/>
          </a:solidFill>
          <a:effectLst/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SzPct val="120000"/>
        <a:buFontTx/>
        <a:buBlip>
          <a:blip r:embed="rId10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7" userDrawn="1">
          <p15:clr>
            <a:srgbClr val="F26B43"/>
          </p15:clr>
        </p15:guide>
        <p15:guide id="2" pos="136" userDrawn="1">
          <p15:clr>
            <a:srgbClr val="F26B43"/>
          </p15:clr>
        </p15:guide>
        <p15:guide id="3" pos="5556" userDrawn="1">
          <p15:clr>
            <a:srgbClr val="F26B43"/>
          </p15:clr>
        </p15:guide>
        <p15:guide id="4" orient="horz" pos="309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329" y="270010"/>
            <a:ext cx="8510954" cy="33855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3CCAF364-EC14-4DF2-B6A5-C3882BB6B1E3}"/>
              </a:ext>
            </a:extLst>
          </p:cNvPr>
          <p:cNvSpPr txBox="1">
            <a:spLocks/>
          </p:cNvSpPr>
          <p:nvPr userDrawn="1"/>
        </p:nvSpPr>
        <p:spPr>
          <a:xfrm>
            <a:off x="396720" y="4745232"/>
            <a:ext cx="6675712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None/>
              <a:defRPr lang="en-US" sz="900" b="0" i="0" kern="120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350" b="0" i="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egoe UI" panose="020B0502040204020203" pitchFamily="34" charset="0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200" b="0" i="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egoe UI" panose="020B0502040204020203" pitchFamily="34" charset="0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b="0" i="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egoe UI" panose="020B0502040204020203" pitchFamily="34" charset="0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b="0" i="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egoe UI" panose="020B0502040204020203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spcBef>
                <a:spcPct val="0"/>
              </a:spcBef>
            </a:pPr>
            <a:r>
              <a:rPr lang="en-US"/>
              <a:t>Click to add question wording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F6136396-9279-43A0-AFD5-AF0A8D0D46B5}"/>
              </a:ext>
            </a:extLst>
          </p:cNvPr>
          <p:cNvSpPr txBox="1">
            <a:spLocks/>
          </p:cNvSpPr>
          <p:nvPr userDrawn="1"/>
        </p:nvSpPr>
        <p:spPr>
          <a:xfrm>
            <a:off x="-6959" y="4748634"/>
            <a:ext cx="36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BA8F1-5E2C-459D-B91C-68827C5E93A9}" type="slidenum">
              <a:rPr kumimoji="0" lang="en-CA" sz="1000" b="0" i="0" u="none" strike="noStrike" kern="1200" cap="none" spc="0" normalizeH="0" baseline="0" noProof="0" smtClean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000" b="0" i="0" u="none" strike="noStrike" kern="1200" cap="none" spc="0" normalizeH="0" baseline="0" noProof="0">
              <a:ln>
                <a:noFill/>
              </a:ln>
              <a:solidFill>
                <a:srgbClr val="3B455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94DA93-547A-484F-A1E8-BF2AF4FDEC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8206A9-D4EA-4A68-BE4A-08D8658D1433}"/>
              </a:ext>
            </a:extLst>
          </p:cNvPr>
          <p:cNvSpPr txBox="1"/>
          <p:nvPr userDrawn="1"/>
        </p:nvSpPr>
        <p:spPr>
          <a:xfrm>
            <a:off x="7750498" y="471394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A8AAAC"/>
                </a:solidFill>
              </a:rPr>
              <a:t>X</a:t>
            </a:r>
            <a:endParaRPr lang="en-CA" sz="1200" b="1">
              <a:solidFill>
                <a:srgbClr val="A8AAAC"/>
              </a:solidFill>
            </a:endParaRPr>
          </a:p>
        </p:txBody>
      </p:sp>
      <p:pic>
        <p:nvPicPr>
          <p:cNvPr id="12" name="Picture 2" descr="Oxford - Creative Destruction Lab">
            <a:extLst>
              <a:ext uri="{FF2B5EF4-FFF2-40B4-BE49-F238E27FC236}">
                <a16:creationId xmlns:a16="http://schemas.microsoft.com/office/drawing/2014/main" id="{4D3B6345-C6C2-4B83-BFAD-D04D46DDF1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298" y="4561667"/>
            <a:ext cx="1084276" cy="5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136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8" r:id="rId2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600" b="1" i="0" kern="1200" cap="none" baseline="0">
          <a:ln w="3175" cmpd="sng">
            <a:noFill/>
          </a:ln>
          <a:solidFill>
            <a:schemeClr val="bg2"/>
          </a:solidFill>
          <a:effectLst/>
          <a:latin typeface="Segoe UI" panose="020B0502040204020203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6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4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4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1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1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7" userDrawn="1">
          <p15:clr>
            <a:srgbClr val="F26B43"/>
          </p15:clr>
        </p15:guide>
        <p15:guide id="2" pos="136" userDrawn="1">
          <p15:clr>
            <a:srgbClr val="F26B43"/>
          </p15:clr>
        </p15:guide>
        <p15:guide id="3" orient="horz" pos="309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5A037-C1B5-45A6-8DB9-E8E4015E4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9" y="295200"/>
            <a:ext cx="7163628" cy="3139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 defTabSz="342900"/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286EE-8056-4808-B24C-024C20447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719" y="928638"/>
            <a:ext cx="8692430" cy="124649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7F2223F-A078-479E-8C1D-F185928CB943}"/>
              </a:ext>
            </a:extLst>
          </p:cNvPr>
          <p:cNvSpPr txBox="1">
            <a:spLocks/>
          </p:cNvSpPr>
          <p:nvPr userDrawn="1"/>
        </p:nvSpPr>
        <p:spPr>
          <a:xfrm>
            <a:off x="-6959" y="4748634"/>
            <a:ext cx="36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0BA8F1-5E2C-459D-B91C-68827C5E93A9}" type="slidenum">
              <a:rPr lang="en-CA" smtClean="0">
                <a:solidFill>
                  <a:schemeClr val="tx1"/>
                </a:solidFill>
              </a:rPr>
              <a:pPr/>
              <a:t>‹#›</a:t>
            </a:fld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CA" sz="1600" b="1" i="0" kern="1200" cap="none" baseline="0">
          <a:ln w="3175" cmpd="sng">
            <a:noFill/>
          </a:ln>
          <a:solidFill>
            <a:schemeClr val="tx2"/>
          </a:solidFill>
          <a:effectLst/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SzPct val="120000"/>
        <a:buFontTx/>
        <a:buBlip>
          <a:blip r:embed="rId11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7">
          <p15:clr>
            <a:srgbClr val="F26B43"/>
          </p15:clr>
        </p15:guide>
        <p15:guide id="2" pos="136">
          <p15:clr>
            <a:srgbClr val="F26B43"/>
          </p15:clr>
        </p15:guide>
        <p15:guide id="3" pos="5556">
          <p15:clr>
            <a:srgbClr val="F26B43"/>
          </p15:clr>
        </p15:guide>
        <p15:guide id="4" orient="horz" pos="309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5A037-C1B5-45A6-8DB9-E8E4015E4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8" y="295200"/>
            <a:ext cx="8692431" cy="3139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 defTabSz="342900"/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286EE-8056-4808-B24C-024C20447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719" y="928638"/>
            <a:ext cx="8692430" cy="124649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0FF5-7123-418D-BEE4-2654DB4EB4D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131861-2142-4721-A806-CEC02A9E386F}"/>
              </a:ext>
            </a:extLst>
          </p:cNvPr>
          <p:cNvSpPr txBox="1"/>
          <p:nvPr userDrawn="1"/>
        </p:nvSpPr>
        <p:spPr>
          <a:xfrm>
            <a:off x="7750498" y="471394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>
                <a:solidFill>
                  <a:srgbClr val="A8AAAC"/>
                </a:solidFill>
              </a:rPr>
              <a:t>X</a:t>
            </a:r>
            <a:endParaRPr lang="en-CA" sz="1200" b="1">
              <a:solidFill>
                <a:srgbClr val="A8AAAC"/>
              </a:solidFill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7F2223F-A078-479E-8C1D-F185928CB943}"/>
              </a:ext>
            </a:extLst>
          </p:cNvPr>
          <p:cNvSpPr txBox="1">
            <a:spLocks/>
          </p:cNvSpPr>
          <p:nvPr userDrawn="1"/>
        </p:nvSpPr>
        <p:spPr>
          <a:xfrm>
            <a:off x="-6959" y="4748634"/>
            <a:ext cx="36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0BA8F1-5E2C-459D-B91C-68827C5E93A9}" type="slidenum">
              <a:rPr lang="en-CA" smtClean="0">
                <a:solidFill>
                  <a:schemeClr val="tx1"/>
                </a:solidFill>
              </a:rPr>
              <a:pPr/>
              <a:t>‹#›</a:t>
            </a:fld>
            <a:endParaRPr lang="en-CA">
              <a:solidFill>
                <a:schemeClr val="tx1"/>
              </a:solidFill>
            </a:endParaRPr>
          </a:p>
        </p:txBody>
      </p:sp>
      <p:pic>
        <p:nvPicPr>
          <p:cNvPr id="1026" name="Picture 2" descr="Oxford - Creative Destruction Lab">
            <a:extLst>
              <a:ext uri="{FF2B5EF4-FFF2-40B4-BE49-F238E27FC236}">
                <a16:creationId xmlns:a16="http://schemas.microsoft.com/office/drawing/2014/main" id="{A2121280-A3A9-4BB9-8F29-3452A0A8CB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298" y="4561667"/>
            <a:ext cx="1084276" cy="5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64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CA" sz="1600" b="1" i="0" kern="1200" cap="none" baseline="0">
          <a:ln w="3175" cmpd="sng">
            <a:noFill/>
          </a:ln>
          <a:solidFill>
            <a:schemeClr val="tx2"/>
          </a:solidFill>
          <a:effectLst/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SzPct val="120000"/>
        <a:buFontTx/>
        <a:buBlip>
          <a:blip r:embed="rId14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7">
          <p15:clr>
            <a:srgbClr val="F26B43"/>
          </p15:clr>
        </p15:guide>
        <p15:guide id="2" pos="136">
          <p15:clr>
            <a:srgbClr val="F26B43"/>
          </p15:clr>
        </p15:guide>
        <p15:guide id="3" pos="5556">
          <p15:clr>
            <a:srgbClr val="F26B43"/>
          </p15:clr>
        </p15:guide>
        <p15:guide id="4" orient="horz" pos="309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329" y="270321"/>
            <a:ext cx="8510954" cy="33855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C3C6A7-4608-4A37-9644-DEC071515DF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  <p:pic>
        <p:nvPicPr>
          <p:cNvPr id="3" name="Picture 2" descr="Oxford - Creative Destruction Lab">
            <a:extLst>
              <a:ext uri="{FF2B5EF4-FFF2-40B4-BE49-F238E27FC236}">
                <a16:creationId xmlns:a16="http://schemas.microsoft.com/office/drawing/2014/main" id="{88F352DD-7ECC-D076-E068-6448F17D3E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298" y="4561667"/>
            <a:ext cx="1084276" cy="5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696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20" r:id="rId12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600" b="1" i="0" kern="1200" cap="none" baseline="0">
          <a:ln w="3175" cmpd="sng">
            <a:noFill/>
          </a:ln>
          <a:solidFill>
            <a:schemeClr val="bg2"/>
          </a:solidFill>
          <a:effectLst/>
          <a:latin typeface="Segoe UI" panose="020B0502040204020203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6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4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4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1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100" b="0" i="0" kern="1200" cap="none" baseline="0">
          <a:ln>
            <a:noFill/>
          </a:ln>
          <a:solidFill>
            <a:schemeClr val="bg1"/>
          </a:solidFill>
          <a:effectLst/>
          <a:latin typeface="Segoe UI" panose="020B0502040204020203" pitchFamily="34" charset="0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36">
          <p15:clr>
            <a:srgbClr val="F26B43"/>
          </p15:clr>
        </p15:guide>
        <p15:guide id="3" orient="horz" pos="32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5A037-C1B5-45A6-8DB9-E8E4015E4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18" y="295200"/>
            <a:ext cx="8692431" cy="3139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 defTabSz="342900"/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286EE-8056-4808-B24C-024C20447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719" y="928638"/>
            <a:ext cx="8692430" cy="124649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0FF5-7123-418D-BEE4-2654DB4EB4D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7029" y="4741803"/>
            <a:ext cx="768141" cy="25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131861-2142-4721-A806-CEC02A9E386F}"/>
              </a:ext>
            </a:extLst>
          </p:cNvPr>
          <p:cNvSpPr txBox="1"/>
          <p:nvPr userDrawn="1"/>
        </p:nvSpPr>
        <p:spPr>
          <a:xfrm>
            <a:off x="7750498" y="4713948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>
                <a:solidFill>
                  <a:srgbClr val="A8AAAC"/>
                </a:solidFill>
              </a:rPr>
              <a:t>X</a:t>
            </a:r>
            <a:endParaRPr lang="en-CA" sz="1200" b="1">
              <a:solidFill>
                <a:srgbClr val="A8AAAC"/>
              </a:solidFill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7F2223F-A078-479E-8C1D-F185928CB943}"/>
              </a:ext>
            </a:extLst>
          </p:cNvPr>
          <p:cNvSpPr txBox="1">
            <a:spLocks/>
          </p:cNvSpPr>
          <p:nvPr userDrawn="1"/>
        </p:nvSpPr>
        <p:spPr>
          <a:xfrm>
            <a:off x="-6959" y="4748634"/>
            <a:ext cx="360000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0BA8F1-5E2C-459D-B91C-68827C5E93A9}" type="slidenum">
              <a:rPr lang="en-CA" smtClean="0">
                <a:solidFill>
                  <a:schemeClr val="tx1"/>
                </a:solidFill>
              </a:rPr>
              <a:pPr/>
              <a:t>‹#›</a:t>
            </a:fld>
            <a:endParaRPr lang="en-CA">
              <a:solidFill>
                <a:schemeClr val="tx1"/>
              </a:solidFill>
            </a:endParaRPr>
          </a:p>
        </p:txBody>
      </p:sp>
      <p:pic>
        <p:nvPicPr>
          <p:cNvPr id="1026" name="Picture 2" descr="Oxford - Creative Destruction Lab">
            <a:extLst>
              <a:ext uri="{FF2B5EF4-FFF2-40B4-BE49-F238E27FC236}">
                <a16:creationId xmlns:a16="http://schemas.microsoft.com/office/drawing/2014/main" id="{A2121280-A3A9-4BB9-8F29-3452A0A8CB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298" y="4561667"/>
            <a:ext cx="1084276" cy="5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50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CA" sz="1600" b="1" i="0" kern="1200" cap="none" baseline="0">
          <a:ln w="3175" cmpd="sng">
            <a:noFill/>
          </a:ln>
          <a:solidFill>
            <a:schemeClr val="tx2"/>
          </a:solidFill>
          <a:effectLst/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SzPct val="120000"/>
        <a:buFontTx/>
        <a:buBlip>
          <a:blip r:embed="rId10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7">
          <p15:clr>
            <a:srgbClr val="F26B43"/>
          </p15:clr>
        </p15:guide>
        <p15:guide id="2" pos="136">
          <p15:clr>
            <a:srgbClr val="F26B43"/>
          </p15:clr>
        </p15:guide>
        <p15:guide id="3" pos="5556">
          <p15:clr>
            <a:srgbClr val="F26B43"/>
          </p15:clr>
        </p15:guide>
        <p15:guide id="4" orient="horz" pos="309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chart" Target="../charts/chart1.xml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chart" Target="../charts/chart3.xml"/><Relationship Id="rId10" Type="http://schemas.openxmlformats.org/officeDocument/2006/relationships/image" Target="../media/image31.png"/><Relationship Id="rId4" Type="http://schemas.openxmlformats.org/officeDocument/2006/relationships/chart" Target="../charts/chart2.xml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32980-E758-A647-98B0-E69523635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926" y="373021"/>
            <a:ext cx="3208765" cy="1938992"/>
          </a:xfrm>
        </p:spPr>
        <p:txBody>
          <a:bodyPr wrap="square" anchor="ctr">
            <a:spAutoFit/>
          </a:bodyPr>
          <a:lstStyle/>
          <a:p>
            <a:r>
              <a:rPr lang="en-CA" sz="3000" dirty="0"/>
              <a:t>Oxford-</a:t>
            </a:r>
            <a:r>
              <a:rPr lang="en-CA" sz="3000" dirty="0" err="1"/>
              <a:t>GlobeScan</a:t>
            </a:r>
            <a:r>
              <a:rPr lang="en-CA" sz="3000" dirty="0"/>
              <a:t> Corporate Affairs Survey</a:t>
            </a:r>
            <a:endParaRPr lang="en-US" sz="3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C6A847-A5A4-4F0F-B6E5-F4206105EF1C}"/>
              </a:ext>
            </a:extLst>
          </p:cNvPr>
          <p:cNvSpPr/>
          <p:nvPr/>
        </p:nvSpPr>
        <p:spPr>
          <a:xfrm>
            <a:off x="463800" y="2415317"/>
            <a:ext cx="2232000" cy="85603"/>
          </a:xfrm>
          <a:custGeom>
            <a:avLst/>
            <a:gdLst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85603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77136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67356 h 85603"/>
              <a:gd name="connsiteX3" fmla="*/ 0 w 2278380"/>
              <a:gd name="connsiteY3" fmla="*/ 85603 h 85603"/>
              <a:gd name="connsiteX4" fmla="*/ 0 w 2278380"/>
              <a:gd name="connsiteY4" fmla="*/ 0 h 8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380" h="85603">
                <a:moveTo>
                  <a:pt x="0" y="0"/>
                </a:moveTo>
                <a:lnTo>
                  <a:pt x="2278380" y="0"/>
                </a:lnTo>
                <a:lnTo>
                  <a:pt x="2278380" y="67356"/>
                </a:lnTo>
                <a:lnTo>
                  <a:pt x="0" y="85603"/>
                </a:lnTo>
                <a:lnTo>
                  <a:pt x="0" y="0"/>
                </a:lnTo>
                <a:close/>
              </a:path>
            </a:pathLst>
          </a:custGeom>
          <a:solidFill>
            <a:srgbClr val="4DCAE8"/>
          </a:solidFill>
          <a:ln>
            <a:solidFill>
              <a:srgbClr val="4DC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D1D7E0-284E-45AE-8D5F-302C4E29C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927" y="2716425"/>
            <a:ext cx="3104856" cy="1550168"/>
          </a:xfrm>
        </p:spPr>
        <p:txBody>
          <a:bodyPr/>
          <a:lstStyle/>
          <a:p>
            <a:r>
              <a:rPr lang="en-CA" sz="24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Webinar and 2024 Survey Highlights</a:t>
            </a:r>
          </a:p>
          <a:p>
            <a:endParaRPr lang="en-CA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17 April 2024</a:t>
            </a:r>
          </a:p>
        </p:txBody>
      </p:sp>
    </p:spTree>
    <p:extLst>
      <p:ext uri="{BB962C8B-B14F-4D97-AF65-F5344CB8AC3E}">
        <p14:creationId xmlns:p14="http://schemas.microsoft.com/office/powerpoint/2010/main" val="989740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80228-7A2C-447C-9F91-60F1B7755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/>
              <a:t>Rising Authoritarianism Impacting Stakeholder Engagement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42CFF-EEB9-40C3-95C4-8BCAE6C96A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3566" y="4750125"/>
            <a:ext cx="6156000" cy="23083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Q2.9. How is political authoritarianism impacting your stakeholder engagement strategy?</a:t>
            </a:r>
            <a:r>
              <a:rPr lang="en-GB" b="0" i="0" dirty="0">
                <a:effectLst/>
              </a:rPr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565AB9-F192-6404-C14A-3540AEA2CFE2}"/>
              </a:ext>
            </a:extLst>
          </p:cNvPr>
          <p:cNvSpPr txBox="1">
            <a:spLocks/>
          </p:cNvSpPr>
          <p:nvPr/>
        </p:nvSpPr>
        <p:spPr>
          <a:xfrm>
            <a:off x="5091543" y="1275803"/>
            <a:ext cx="3485438" cy="400110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None/>
              <a:defRPr lang="en-US" sz="1200" b="0" kern="120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Verbatims on </a:t>
            </a:r>
            <a:r>
              <a:rPr lang="en-GB" sz="1000" b="1" dirty="0"/>
              <a:t>how</a:t>
            </a:r>
            <a:r>
              <a:rPr lang="en-GB" sz="1000" dirty="0"/>
              <a:t> it is impacting stakeholder engagement strategy, 2024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F6CE8E90-4E19-C03F-23E1-934038FE9BC8}"/>
              </a:ext>
            </a:extLst>
          </p:cNvPr>
          <p:cNvSpPr/>
          <p:nvPr/>
        </p:nvSpPr>
        <p:spPr>
          <a:xfrm>
            <a:off x="5555673" y="1882588"/>
            <a:ext cx="3021310" cy="622407"/>
          </a:xfrm>
          <a:prstGeom prst="wedgeRectCallout">
            <a:avLst>
              <a:gd name="adj1" fmla="val -63601"/>
              <a:gd name="adj2" fmla="val -5902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>
                <a:solidFill>
                  <a:schemeClr val="tx1"/>
                </a:solidFill>
              </a:rPr>
              <a:t>“The change in political culture is stifling debate and putting stakeholders off dialogue. Poor quality political leadership is prevailing, and this alienates people from politics.” – </a:t>
            </a:r>
            <a:r>
              <a:rPr lang="en-GB" sz="1000" i="1">
                <a:solidFill>
                  <a:schemeClr val="tx1"/>
                </a:solidFill>
              </a:rPr>
              <a:t>South Africa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CF24CBA-D64F-AE67-8CE1-EFDFF851E593}"/>
              </a:ext>
            </a:extLst>
          </p:cNvPr>
          <p:cNvSpPr/>
          <p:nvPr/>
        </p:nvSpPr>
        <p:spPr>
          <a:xfrm>
            <a:off x="5555670" y="2657395"/>
            <a:ext cx="3021311" cy="622407"/>
          </a:xfrm>
          <a:prstGeom prst="wedgeRectCallout">
            <a:avLst>
              <a:gd name="adj1" fmla="val -64685"/>
              <a:gd name="adj2" fmla="val -55382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“At a minimum, it requires more indirect framing of key issues as even terminology used can trigger negative reactions. At worst, it is pushing conversations back decades.” – </a:t>
            </a:r>
            <a:r>
              <a:rPr lang="en-GB" sz="1000" i="1" dirty="0">
                <a:solidFill>
                  <a:schemeClr val="tx1"/>
                </a:solidFill>
              </a:rPr>
              <a:t>Switzerland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B418944B-E353-41E6-A143-C65F2428F414}"/>
              </a:ext>
            </a:extLst>
          </p:cNvPr>
          <p:cNvSpPr/>
          <p:nvPr/>
        </p:nvSpPr>
        <p:spPr>
          <a:xfrm>
            <a:off x="5555670" y="3466936"/>
            <a:ext cx="3021312" cy="622407"/>
          </a:xfrm>
          <a:prstGeom prst="wedgeRectCallout">
            <a:avLst>
              <a:gd name="adj1" fmla="val -63255"/>
              <a:gd name="adj2" fmla="val -4936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“It is very difficult to manage in-country expectations in authoritarian states versus global expectations.” – </a:t>
            </a:r>
            <a:r>
              <a:rPr lang="en-GB" sz="1000" i="1" dirty="0">
                <a:solidFill>
                  <a:schemeClr val="tx1"/>
                </a:solidFill>
              </a:rPr>
              <a:t>UK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024D664-F149-9EDE-A3E4-C7E6B2CE2C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6028225"/>
              </p:ext>
            </p:extLst>
          </p:nvPr>
        </p:nvGraphicFramePr>
        <p:xfrm>
          <a:off x="346364" y="1492218"/>
          <a:ext cx="4682835" cy="307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882FA3D-C143-317B-B8DD-4246BC47F8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2511" y="613904"/>
            <a:ext cx="6405710" cy="461665"/>
          </a:xfrm>
        </p:spPr>
        <p:txBody>
          <a:bodyPr/>
          <a:lstStyle/>
          <a:p>
            <a:r>
              <a:rPr lang="en-GB" b="1" dirty="0"/>
              <a:t>Impact on Stakeholder Engagement Strategy, Open-ended, Total Mentions, 2024</a:t>
            </a:r>
          </a:p>
        </p:txBody>
      </p:sp>
    </p:spTree>
    <p:extLst>
      <p:ext uri="{BB962C8B-B14F-4D97-AF65-F5344CB8AC3E}">
        <p14:creationId xmlns:p14="http://schemas.microsoft.com/office/powerpoint/2010/main" val="3631612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E4D46-BE0A-495F-B171-C98F6EC59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4429" y="1803785"/>
            <a:ext cx="4779817" cy="1323439"/>
          </a:xfrm>
        </p:spPr>
        <p:txBody>
          <a:bodyPr/>
          <a:lstStyle/>
          <a:p>
            <a:r>
              <a:rPr lang="en-GB" dirty="0"/>
              <a:t>2. The Opportunity of AI</a:t>
            </a:r>
          </a:p>
        </p:txBody>
      </p:sp>
    </p:spTree>
    <p:extLst>
      <p:ext uri="{BB962C8B-B14F-4D97-AF65-F5344CB8AC3E}">
        <p14:creationId xmlns:p14="http://schemas.microsoft.com/office/powerpoint/2010/main" val="1025911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237D112-D0AE-79EF-678E-4A884FC5FF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313860"/>
              </p:ext>
            </p:extLst>
          </p:nvPr>
        </p:nvGraphicFramePr>
        <p:xfrm>
          <a:off x="180712" y="1302275"/>
          <a:ext cx="5816219" cy="3464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42CFF-EEB9-40C3-95C4-8BCAE6C96A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0647" y="4750291"/>
            <a:ext cx="6510560" cy="230832"/>
          </a:xfrm>
        </p:spPr>
        <p:txBody>
          <a:bodyPr/>
          <a:lstStyle/>
          <a:p>
            <a:r>
              <a:rPr lang="en-GB" dirty="0"/>
              <a:t>Q41. What are the biggest opportunities for global businesses over the next two years?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5596FF3-3B59-4EAD-BC96-8ADA663B0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328" y="274696"/>
            <a:ext cx="8746664" cy="338554"/>
          </a:xfrm>
        </p:spPr>
        <p:txBody>
          <a:bodyPr/>
          <a:lstStyle/>
          <a:p>
            <a:r>
              <a:rPr lang="en-US" sz="1600" dirty="0">
                <a:solidFill>
                  <a:schemeClr val="tx2"/>
                </a:solidFill>
              </a:rPr>
              <a:t>AI Presents a Massive Opportunity for Global Companies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1FAC0481-7AD6-45C2-B025-1CF21B97FA5E}"/>
              </a:ext>
            </a:extLst>
          </p:cNvPr>
          <p:cNvSpPr txBox="1">
            <a:spLocks/>
          </p:cNvSpPr>
          <p:nvPr/>
        </p:nvSpPr>
        <p:spPr>
          <a:xfrm>
            <a:off x="130279" y="568600"/>
            <a:ext cx="8662896" cy="276999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None/>
              <a:defRPr lang="en-US" sz="1200" b="0" kern="120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Short-term Opportunities for Global Businesses, Open-ended, Total Mentions, 2024</a:t>
            </a: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85EA10D4-CCBF-47FC-C97B-E48B65E11D4E}"/>
              </a:ext>
            </a:extLst>
          </p:cNvPr>
          <p:cNvSpPr/>
          <p:nvPr/>
        </p:nvSpPr>
        <p:spPr>
          <a:xfrm>
            <a:off x="778052" y="1763825"/>
            <a:ext cx="110233" cy="10944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AD65FFA2-65A7-61BF-FCAF-B21EBF5FF6CA}"/>
              </a:ext>
            </a:extLst>
          </p:cNvPr>
          <p:cNvSpPr/>
          <p:nvPr/>
        </p:nvSpPr>
        <p:spPr>
          <a:xfrm>
            <a:off x="516858" y="1909812"/>
            <a:ext cx="110233" cy="10944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20E49C36-AC0E-B4DB-478D-7FE4D2FA295D}"/>
              </a:ext>
            </a:extLst>
          </p:cNvPr>
          <p:cNvSpPr/>
          <p:nvPr/>
        </p:nvSpPr>
        <p:spPr>
          <a:xfrm>
            <a:off x="593040" y="2055843"/>
            <a:ext cx="110233" cy="10944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73A32DFF-AE7C-62A2-4C10-FBE749A3E9B0}"/>
              </a:ext>
            </a:extLst>
          </p:cNvPr>
          <p:cNvSpPr/>
          <p:nvPr/>
        </p:nvSpPr>
        <p:spPr>
          <a:xfrm>
            <a:off x="116162" y="3034510"/>
            <a:ext cx="110233" cy="10944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B2218818-B444-1BAF-C9F6-25DDF3B36200}"/>
              </a:ext>
            </a:extLst>
          </p:cNvPr>
          <p:cNvSpPr/>
          <p:nvPr/>
        </p:nvSpPr>
        <p:spPr>
          <a:xfrm>
            <a:off x="874401" y="3321810"/>
            <a:ext cx="110233" cy="10944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7115C9E1-BB89-7017-BFB6-FB82A095BFB8}"/>
              </a:ext>
            </a:extLst>
          </p:cNvPr>
          <p:cNvSpPr/>
          <p:nvPr/>
        </p:nvSpPr>
        <p:spPr>
          <a:xfrm>
            <a:off x="929516" y="3484253"/>
            <a:ext cx="110233" cy="10944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918E3C38-4FEC-A7C6-2D16-F8B919299A35}"/>
              </a:ext>
            </a:extLst>
          </p:cNvPr>
          <p:cNvSpPr/>
          <p:nvPr/>
        </p:nvSpPr>
        <p:spPr>
          <a:xfrm>
            <a:off x="2140246" y="3614800"/>
            <a:ext cx="110233" cy="10944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6372DDCB-4D9C-CDD7-4FA4-D3EC0D75EB49}"/>
              </a:ext>
            </a:extLst>
          </p:cNvPr>
          <p:cNvSpPr/>
          <p:nvPr/>
        </p:nvSpPr>
        <p:spPr>
          <a:xfrm>
            <a:off x="1515827" y="4048594"/>
            <a:ext cx="110233" cy="10944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CDEC1E2E-80DB-CE3C-A6DF-0AAA9CAF3BC3}"/>
              </a:ext>
            </a:extLst>
          </p:cNvPr>
          <p:cNvSpPr/>
          <p:nvPr/>
        </p:nvSpPr>
        <p:spPr>
          <a:xfrm>
            <a:off x="1951043" y="4183139"/>
            <a:ext cx="110233" cy="10944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6B3352CB-E57D-C405-E346-BC26430E3034}"/>
              </a:ext>
            </a:extLst>
          </p:cNvPr>
          <p:cNvSpPr/>
          <p:nvPr/>
        </p:nvSpPr>
        <p:spPr>
          <a:xfrm>
            <a:off x="1991676" y="4470241"/>
            <a:ext cx="110233" cy="10944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563CA609-ED9E-B7AD-CF37-A3F763A6160D}"/>
              </a:ext>
            </a:extLst>
          </p:cNvPr>
          <p:cNvSpPr/>
          <p:nvPr/>
        </p:nvSpPr>
        <p:spPr>
          <a:xfrm rot="10800000">
            <a:off x="5825201" y="1302274"/>
            <a:ext cx="236279" cy="17544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55CCC8-489E-F0B5-AF23-8252E3C58653}"/>
              </a:ext>
            </a:extLst>
          </p:cNvPr>
          <p:cNvGrpSpPr/>
          <p:nvPr/>
        </p:nvGrpSpPr>
        <p:grpSpPr>
          <a:xfrm>
            <a:off x="5133406" y="3430604"/>
            <a:ext cx="2032640" cy="756718"/>
            <a:chOff x="6823506" y="19795"/>
            <a:chExt cx="2102153" cy="7567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C1B085-780C-DA8D-4293-D06CE6AFB845}"/>
                </a:ext>
              </a:extLst>
            </p:cNvPr>
            <p:cNvSpPr txBox="1"/>
            <p:nvPr/>
          </p:nvSpPr>
          <p:spPr>
            <a:xfrm>
              <a:off x="6823506" y="19795"/>
              <a:ext cx="2102153" cy="756718"/>
            </a:xfrm>
            <a:custGeom>
              <a:avLst/>
              <a:gdLst>
                <a:gd name="connsiteX0" fmla="*/ 0 w 1691640"/>
                <a:gd name="connsiteY0" fmla="*/ 0 h 1424940"/>
                <a:gd name="connsiteX1" fmla="*/ 1691640 w 1691640"/>
                <a:gd name="connsiteY1" fmla="*/ 0 h 1424940"/>
                <a:gd name="connsiteX2" fmla="*/ 1691640 w 1691640"/>
                <a:gd name="connsiteY2" fmla="*/ 1424940 h 1424940"/>
                <a:gd name="connsiteX3" fmla="*/ 0 w 1691640"/>
                <a:gd name="connsiteY3" fmla="*/ 1424940 h 1424940"/>
                <a:gd name="connsiteX4" fmla="*/ 0 w 1691640"/>
                <a:gd name="connsiteY4" fmla="*/ 0 h 1424940"/>
                <a:gd name="connsiteX0" fmla="*/ 0 w 1706880"/>
                <a:gd name="connsiteY0" fmla="*/ 83820 h 1508760"/>
                <a:gd name="connsiteX1" fmla="*/ 1706880 w 1706880"/>
                <a:gd name="connsiteY1" fmla="*/ 0 h 1508760"/>
                <a:gd name="connsiteX2" fmla="*/ 1691640 w 1706880"/>
                <a:gd name="connsiteY2" fmla="*/ 1508760 h 1508760"/>
                <a:gd name="connsiteX3" fmla="*/ 0 w 1706880"/>
                <a:gd name="connsiteY3" fmla="*/ 1508760 h 1508760"/>
                <a:gd name="connsiteX4" fmla="*/ 0 w 1706880"/>
                <a:gd name="connsiteY4" fmla="*/ 83820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6880" h="1508760">
                  <a:moveTo>
                    <a:pt x="0" y="83820"/>
                  </a:moveTo>
                  <a:lnTo>
                    <a:pt x="1706880" y="0"/>
                  </a:lnTo>
                  <a:lnTo>
                    <a:pt x="1691640" y="1508760"/>
                  </a:lnTo>
                  <a:lnTo>
                    <a:pt x="0" y="1508760"/>
                  </a:lnTo>
                  <a:lnTo>
                    <a:pt x="0" y="8382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tx2"/>
              </a:solidFill>
            </a:ln>
          </p:spPr>
          <p:txBody>
            <a:bodyPr wrap="square" lIns="72000" tIns="144000" rIns="72000" bIns="72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3B455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	Arrows represent a significant (10- 	point) difference compared to 2023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3B455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     	</a:t>
              </a:r>
              <a:r>
                <a:rPr lang="en-US" sz="700" dirty="0">
                  <a:solidFill>
                    <a:srgbClr val="3B455B"/>
                  </a:solidFill>
                  <a:latin typeface="Segoe UI"/>
                </a:rPr>
                <a:t>I</a:t>
              </a:r>
              <a:r>
                <a:rPr kumimoji="0" lang="en-U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B455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ndicates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3B455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new opportunities added 	in 2024</a:t>
              </a: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B31D548F-B424-EA89-CA3F-EA0E9D1D0E2E}"/>
                </a:ext>
              </a:extLst>
            </p:cNvPr>
            <p:cNvSpPr/>
            <p:nvPr/>
          </p:nvSpPr>
          <p:spPr>
            <a:xfrm rot="10800000">
              <a:off x="6941604" y="184591"/>
              <a:ext cx="149165" cy="14400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E7C8C5F6-2496-C646-1A4D-83A3234B6588}"/>
                </a:ext>
              </a:extLst>
            </p:cNvPr>
            <p:cNvSpPr/>
            <p:nvPr/>
          </p:nvSpPr>
          <p:spPr>
            <a:xfrm>
              <a:off x="7120584" y="197907"/>
              <a:ext cx="149165" cy="144000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750B9AEB-920D-471D-F911-0EEB173F7C75}"/>
              </a:ext>
            </a:extLst>
          </p:cNvPr>
          <p:cNvSpPr/>
          <p:nvPr/>
        </p:nvSpPr>
        <p:spPr>
          <a:xfrm>
            <a:off x="5326168" y="3904196"/>
            <a:ext cx="166039" cy="131371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A5E0B5A-2F7C-E0A9-A8A0-A4002D1E7701}"/>
              </a:ext>
            </a:extLst>
          </p:cNvPr>
          <p:cNvSpPr/>
          <p:nvPr/>
        </p:nvSpPr>
        <p:spPr>
          <a:xfrm>
            <a:off x="3841043" y="1500731"/>
            <a:ext cx="144232" cy="1440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952757-7273-7B22-5F1F-F6213E43DB6D}"/>
              </a:ext>
            </a:extLst>
          </p:cNvPr>
          <p:cNvSpPr txBox="1"/>
          <p:nvPr/>
        </p:nvSpPr>
        <p:spPr>
          <a:xfrm>
            <a:off x="6061480" y="1304738"/>
            <a:ext cx="19381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/>
              <a:t>13 points</a:t>
            </a:r>
          </a:p>
        </p:txBody>
      </p:sp>
    </p:spTree>
    <p:extLst>
      <p:ext uri="{BB962C8B-B14F-4D97-AF65-F5344CB8AC3E}">
        <p14:creationId xmlns:p14="http://schemas.microsoft.com/office/powerpoint/2010/main" val="3741026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42CFF-EEB9-40C3-95C4-8BCAE6C96A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4991" y="4748296"/>
            <a:ext cx="6478499" cy="23083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Q46. In what capacity have you been using AI?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AB44F-7533-48FE-BB91-48CDD8B785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948" y="302714"/>
            <a:ext cx="8662896" cy="338554"/>
          </a:xfrm>
        </p:spPr>
        <p:txBody>
          <a:bodyPr/>
          <a:lstStyle/>
          <a:p>
            <a:r>
              <a:rPr lang="en-GB" sz="1600" dirty="0">
                <a:solidFill>
                  <a:schemeClr val="tx2"/>
                </a:solidFill>
              </a:rPr>
              <a:t>Corporate Affairs Professionals Using AI for Research, Content and Tactical Tasks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871533-AA9B-4978-AC8A-A35F4367FA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948" y="647535"/>
            <a:ext cx="8662896" cy="276999"/>
          </a:xfrm>
        </p:spPr>
        <p:txBody>
          <a:bodyPr/>
          <a:lstStyle/>
          <a:p>
            <a:r>
              <a:rPr lang="en-GB" b="1" dirty="0"/>
              <a:t>Capacity in Which AI Is Being Used, Open-ended, Total Mentions, 2024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80CB856-7606-2526-02F0-E142399E7A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3450930"/>
              </p:ext>
            </p:extLst>
          </p:nvPr>
        </p:nvGraphicFramePr>
        <p:xfrm>
          <a:off x="236500" y="1393856"/>
          <a:ext cx="7307300" cy="307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46338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E2C751-DBBA-4B1A-ABB8-FDB9B6C7D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Main Uses of AI in Corporate Affairs: </a:t>
            </a:r>
            <a:r>
              <a:rPr lang="en-US" dirty="0"/>
              <a:t>Verbatims</a:t>
            </a:r>
            <a:endParaRPr lang="en-CA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7381C7-C24B-49A1-8C5E-F5820257FFDB}"/>
              </a:ext>
            </a:extLst>
          </p:cNvPr>
          <p:cNvSpPr/>
          <p:nvPr/>
        </p:nvSpPr>
        <p:spPr>
          <a:xfrm>
            <a:off x="201407" y="4418417"/>
            <a:ext cx="2232000" cy="85603"/>
          </a:xfrm>
          <a:custGeom>
            <a:avLst/>
            <a:gdLst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85603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77136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67356 h 85603"/>
              <a:gd name="connsiteX3" fmla="*/ 0 w 2278380"/>
              <a:gd name="connsiteY3" fmla="*/ 85603 h 85603"/>
              <a:gd name="connsiteX4" fmla="*/ 0 w 2278380"/>
              <a:gd name="connsiteY4" fmla="*/ 0 h 8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380" h="85603">
                <a:moveTo>
                  <a:pt x="0" y="0"/>
                </a:moveTo>
                <a:lnTo>
                  <a:pt x="2278380" y="0"/>
                </a:lnTo>
                <a:lnTo>
                  <a:pt x="2278380" y="67356"/>
                </a:lnTo>
                <a:lnTo>
                  <a:pt x="0" y="85603"/>
                </a:lnTo>
                <a:lnTo>
                  <a:pt x="0" y="0"/>
                </a:lnTo>
                <a:close/>
              </a:path>
            </a:pathLst>
          </a:custGeom>
          <a:solidFill>
            <a:srgbClr val="4DCAE8"/>
          </a:solidFill>
          <a:ln>
            <a:solidFill>
              <a:srgbClr val="4DC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7237F-F0F9-4D93-AC29-022CEC7A60F1}"/>
              </a:ext>
            </a:extLst>
          </p:cNvPr>
          <p:cNvSpPr txBox="1"/>
          <p:nvPr/>
        </p:nvSpPr>
        <p:spPr>
          <a:xfrm>
            <a:off x="212244" y="2217815"/>
            <a:ext cx="2051998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“</a:t>
            </a: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We have adopted Microsoft 365 Copilot at the enterprise level. The business has also adopted AI tools in our supply chain, manufacturing, sales, and marketing functions.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‒</a:t>
            </a:r>
            <a:r>
              <a:rPr kumimoji="0" lang="en-CA" sz="11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Belgium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BCFE22A7-9DD1-471E-AF8C-FDC622018D8E}"/>
              </a:ext>
            </a:extLst>
          </p:cNvPr>
          <p:cNvSpPr/>
          <p:nvPr/>
        </p:nvSpPr>
        <p:spPr>
          <a:xfrm flipH="1">
            <a:off x="2520000" y="2606746"/>
            <a:ext cx="2052000" cy="85603"/>
          </a:xfrm>
          <a:custGeom>
            <a:avLst/>
            <a:gdLst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85603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77136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67356 h 85603"/>
              <a:gd name="connsiteX3" fmla="*/ 0 w 2278380"/>
              <a:gd name="connsiteY3" fmla="*/ 85603 h 85603"/>
              <a:gd name="connsiteX4" fmla="*/ 0 w 2278380"/>
              <a:gd name="connsiteY4" fmla="*/ 0 h 8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380" h="85603">
                <a:moveTo>
                  <a:pt x="0" y="0"/>
                </a:moveTo>
                <a:lnTo>
                  <a:pt x="2278380" y="0"/>
                </a:lnTo>
                <a:lnTo>
                  <a:pt x="2278380" y="67356"/>
                </a:lnTo>
                <a:lnTo>
                  <a:pt x="0" y="8560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E331C2DD-24DB-4E60-98C1-0E88A9D644BB}"/>
              </a:ext>
            </a:extLst>
          </p:cNvPr>
          <p:cNvSpPr/>
          <p:nvPr/>
        </p:nvSpPr>
        <p:spPr>
          <a:xfrm>
            <a:off x="5046140" y="4246621"/>
            <a:ext cx="2232000" cy="85603"/>
          </a:xfrm>
          <a:custGeom>
            <a:avLst/>
            <a:gdLst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85603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77136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67356 h 85603"/>
              <a:gd name="connsiteX3" fmla="*/ 0 w 2278380"/>
              <a:gd name="connsiteY3" fmla="*/ 85603 h 85603"/>
              <a:gd name="connsiteX4" fmla="*/ 0 w 2278380"/>
              <a:gd name="connsiteY4" fmla="*/ 0 h 8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380" h="85603">
                <a:moveTo>
                  <a:pt x="0" y="0"/>
                </a:moveTo>
                <a:lnTo>
                  <a:pt x="2278380" y="0"/>
                </a:lnTo>
                <a:lnTo>
                  <a:pt x="2278380" y="67356"/>
                </a:lnTo>
                <a:lnTo>
                  <a:pt x="0" y="85603"/>
                </a:lnTo>
                <a:lnTo>
                  <a:pt x="0" y="0"/>
                </a:lnTo>
                <a:close/>
              </a:path>
            </a:pathLst>
          </a:custGeom>
          <a:solidFill>
            <a:srgbClr val="4DCAE8"/>
          </a:solidFill>
          <a:ln>
            <a:solidFill>
              <a:srgbClr val="4DC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78BDAAD8-F484-4DD2-8A4F-76138137E0E6}"/>
              </a:ext>
            </a:extLst>
          </p:cNvPr>
          <p:cNvSpPr/>
          <p:nvPr/>
        </p:nvSpPr>
        <p:spPr>
          <a:xfrm flipH="1">
            <a:off x="6922910" y="2483203"/>
            <a:ext cx="2052000" cy="85603"/>
          </a:xfrm>
          <a:custGeom>
            <a:avLst/>
            <a:gdLst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85603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77136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67356 h 85603"/>
              <a:gd name="connsiteX3" fmla="*/ 0 w 2278380"/>
              <a:gd name="connsiteY3" fmla="*/ 85603 h 85603"/>
              <a:gd name="connsiteX4" fmla="*/ 0 w 2278380"/>
              <a:gd name="connsiteY4" fmla="*/ 0 h 8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380" h="85603">
                <a:moveTo>
                  <a:pt x="0" y="0"/>
                </a:moveTo>
                <a:lnTo>
                  <a:pt x="2278380" y="0"/>
                </a:lnTo>
                <a:lnTo>
                  <a:pt x="2278380" y="67356"/>
                </a:lnTo>
                <a:lnTo>
                  <a:pt x="0" y="8560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74C8AB-1813-426C-A0E9-818E29F845AB}"/>
              </a:ext>
            </a:extLst>
          </p:cNvPr>
          <p:cNvSpPr txBox="1"/>
          <p:nvPr/>
        </p:nvSpPr>
        <p:spPr>
          <a:xfrm>
            <a:off x="2480242" y="1445553"/>
            <a:ext cx="190813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“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Content creating or fine-tuning </a:t>
            </a:r>
            <a:r>
              <a:rPr lang="en-CA" sz="14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‒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speeches, media pitches, memos, etc.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‒</a:t>
            </a:r>
            <a:r>
              <a:rPr kumimoji="0" lang="en-CA" sz="11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Singapore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A27A8A-EF11-42DB-9140-4573B69C736A}"/>
              </a:ext>
            </a:extLst>
          </p:cNvPr>
          <p:cNvSpPr txBox="1"/>
          <p:nvPr/>
        </p:nvSpPr>
        <p:spPr>
          <a:xfrm>
            <a:off x="6922910" y="928931"/>
            <a:ext cx="1836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“</a:t>
            </a:r>
            <a:r>
              <a:rPr lang="en-GB" sz="14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ommunications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, press releases, and exploring applications to supply chain assurance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‒</a:t>
            </a:r>
            <a:r>
              <a:rPr kumimoji="0" lang="en-CA" sz="11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UK</a:t>
            </a:r>
            <a:endParaRPr kumimoji="0" lang="en-CA" sz="1100" b="0" i="0" u="none" strike="noStrike" kern="1200" cap="none" spc="0" normalizeH="0" baseline="0" noProof="0">
              <a:ln>
                <a:noFill/>
              </a:ln>
              <a:solidFill>
                <a:srgbClr val="3B455B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919FEF-DE42-4EFF-A628-425330C3493C}"/>
              </a:ext>
            </a:extLst>
          </p:cNvPr>
          <p:cNvSpPr txBox="1"/>
          <p:nvPr/>
        </p:nvSpPr>
        <p:spPr>
          <a:xfrm>
            <a:off x="5046140" y="2692349"/>
            <a:ext cx="205199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“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We are experimenting with AI-driven ESG databases </a:t>
            </a:r>
            <a:r>
              <a:rPr lang="en-CA" sz="14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‒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to research ESG programs at customers and peer companies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‒</a:t>
            </a:r>
            <a:r>
              <a:rPr kumimoji="0" lang="en-CA" sz="11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USA</a:t>
            </a:r>
          </a:p>
        </p:txBody>
      </p:sp>
    </p:spTree>
    <p:extLst>
      <p:ext uri="{BB962C8B-B14F-4D97-AF65-F5344CB8AC3E}">
        <p14:creationId xmlns:p14="http://schemas.microsoft.com/office/powerpoint/2010/main" val="4117917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E4D46-BE0A-495F-B171-C98F6EC59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1803785"/>
            <a:ext cx="4572000" cy="1323439"/>
          </a:xfrm>
        </p:spPr>
        <p:txBody>
          <a:bodyPr/>
          <a:lstStyle/>
          <a:p>
            <a:r>
              <a:rPr lang="en-GB" dirty="0"/>
              <a:t>3. The Evolving ESG Agenda</a:t>
            </a:r>
          </a:p>
        </p:txBody>
      </p:sp>
    </p:spTree>
    <p:extLst>
      <p:ext uri="{BB962C8B-B14F-4D97-AF65-F5344CB8AC3E}">
        <p14:creationId xmlns:p14="http://schemas.microsoft.com/office/powerpoint/2010/main" val="1404605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42CFF-EEB9-40C3-95C4-8BCAE6C96A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883" y="4745761"/>
            <a:ext cx="6690150" cy="36933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Q1.4 Please rank Environment, Social, and Governance from highest to lowest in terms of reputational risk to your business. (Total: </a:t>
            </a:r>
            <a:r>
              <a:rPr lang="en-GB" i="1" dirty="0"/>
              <a:t>n</a:t>
            </a:r>
            <a:r>
              <a:rPr lang="en-GB" dirty="0"/>
              <a:t>=227; </a:t>
            </a:r>
            <a:r>
              <a:rPr lang="pt-BR" dirty="0"/>
              <a:t>Africa: </a:t>
            </a:r>
            <a:r>
              <a:rPr lang="pt-BR" i="1" dirty="0"/>
              <a:t>n</a:t>
            </a:r>
            <a:r>
              <a:rPr lang="pt-BR" dirty="0"/>
              <a:t>=32; Asia Pacific: </a:t>
            </a:r>
            <a:r>
              <a:rPr lang="pt-BR" i="1" dirty="0"/>
              <a:t>n</a:t>
            </a:r>
            <a:r>
              <a:rPr lang="pt-BR" dirty="0"/>
              <a:t>=38; Europe: </a:t>
            </a:r>
            <a:r>
              <a:rPr lang="pt-BR" i="1" dirty="0"/>
              <a:t>n</a:t>
            </a:r>
            <a:r>
              <a:rPr lang="pt-BR" dirty="0"/>
              <a:t>=87; Latin America: </a:t>
            </a:r>
            <a:r>
              <a:rPr lang="pt-BR" i="1" dirty="0"/>
              <a:t>n</a:t>
            </a:r>
            <a:r>
              <a:rPr lang="pt-BR" dirty="0"/>
              <a:t>=29; North America: </a:t>
            </a:r>
            <a:r>
              <a:rPr lang="pt-BR" i="1" dirty="0"/>
              <a:t>n</a:t>
            </a:r>
            <a:r>
              <a:rPr lang="pt-BR" dirty="0"/>
              <a:t>=38)</a:t>
            </a:r>
            <a:r>
              <a:rPr lang="en-GB" dirty="0"/>
              <a:t> 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FA6371F-AAC4-5A26-B26B-1394BDB39604}"/>
              </a:ext>
            </a:extLst>
          </p:cNvPr>
          <p:cNvSpPr txBox="1">
            <a:spLocks/>
          </p:cNvSpPr>
          <p:nvPr/>
        </p:nvSpPr>
        <p:spPr>
          <a:xfrm>
            <a:off x="129254" y="704917"/>
            <a:ext cx="8662896" cy="276999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None/>
              <a:defRPr lang="en-US" sz="1200" b="0" kern="120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Highest Reputational Risk, Given 1</a:t>
            </a:r>
            <a:r>
              <a:rPr lang="en-GB" b="1" baseline="30000" dirty="0"/>
              <a:t>st</a:t>
            </a:r>
            <a:r>
              <a:rPr lang="en-GB" b="1" dirty="0"/>
              <a:t> Ranking, by Region,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AEF1A-0894-CFDC-8E15-7FB607B74F81}"/>
              </a:ext>
            </a:extLst>
          </p:cNvPr>
          <p:cNvSpPr txBox="1"/>
          <p:nvPr/>
        </p:nvSpPr>
        <p:spPr>
          <a:xfrm>
            <a:off x="129254" y="279360"/>
            <a:ext cx="8885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</a:rPr>
              <a:t>Regional Variations in Perceptions of Environmental, Social and Governance Risks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6C985E-7BA1-F206-9E2F-59D2CDA0EE04}"/>
              </a:ext>
            </a:extLst>
          </p:cNvPr>
          <p:cNvSpPr txBox="1"/>
          <p:nvPr/>
        </p:nvSpPr>
        <p:spPr>
          <a:xfrm>
            <a:off x="3110263" y="1419660"/>
            <a:ext cx="2923474" cy="895218"/>
          </a:xfrm>
          <a:custGeom>
            <a:avLst/>
            <a:gdLst>
              <a:gd name="connsiteX0" fmla="*/ 0 w 1691640"/>
              <a:gd name="connsiteY0" fmla="*/ 0 h 1424940"/>
              <a:gd name="connsiteX1" fmla="*/ 1691640 w 1691640"/>
              <a:gd name="connsiteY1" fmla="*/ 0 h 1424940"/>
              <a:gd name="connsiteX2" fmla="*/ 1691640 w 1691640"/>
              <a:gd name="connsiteY2" fmla="*/ 1424940 h 1424940"/>
              <a:gd name="connsiteX3" fmla="*/ 0 w 1691640"/>
              <a:gd name="connsiteY3" fmla="*/ 1424940 h 1424940"/>
              <a:gd name="connsiteX4" fmla="*/ 0 w 1691640"/>
              <a:gd name="connsiteY4" fmla="*/ 0 h 1424940"/>
              <a:gd name="connsiteX0" fmla="*/ 0 w 1706880"/>
              <a:gd name="connsiteY0" fmla="*/ 83820 h 1508760"/>
              <a:gd name="connsiteX1" fmla="*/ 1706880 w 1706880"/>
              <a:gd name="connsiteY1" fmla="*/ 0 h 1508760"/>
              <a:gd name="connsiteX2" fmla="*/ 1691640 w 1706880"/>
              <a:gd name="connsiteY2" fmla="*/ 1508760 h 1508760"/>
              <a:gd name="connsiteX3" fmla="*/ 0 w 1706880"/>
              <a:gd name="connsiteY3" fmla="*/ 1508760 h 1508760"/>
              <a:gd name="connsiteX4" fmla="*/ 0 w 1706880"/>
              <a:gd name="connsiteY4" fmla="*/ 8382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1508760">
                <a:moveTo>
                  <a:pt x="0" y="83820"/>
                </a:moveTo>
                <a:lnTo>
                  <a:pt x="1706880" y="0"/>
                </a:lnTo>
                <a:lnTo>
                  <a:pt x="1691640" y="1508760"/>
                </a:lnTo>
                <a:lnTo>
                  <a:pt x="0" y="1508760"/>
                </a:lnTo>
                <a:lnTo>
                  <a:pt x="0" y="83820"/>
                </a:lnTo>
                <a:close/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72000" tIns="144000" rIns="72000" bIns="72000" rtlCol="0" anchor="t">
            <a:spAutoFit/>
          </a:bodyPr>
          <a:lstStyle/>
          <a:p>
            <a:r>
              <a:rPr lang="en-CA" sz="1100" b="1" dirty="0"/>
              <a:t>Global Ranking ESG for Reputational Risk</a:t>
            </a:r>
          </a:p>
          <a:p>
            <a:pPr marL="228600" indent="-228600">
              <a:buFont typeface="+mj-lt"/>
              <a:buAutoNum type="arabicPeriod"/>
            </a:pPr>
            <a:r>
              <a:rPr lang="en-CA" sz="1100" b="1" dirty="0">
                <a:solidFill>
                  <a:srgbClr val="3D8264"/>
                </a:solidFill>
              </a:rPr>
              <a:t>Environment (39%)</a:t>
            </a:r>
            <a:endParaRPr lang="en-CA" sz="1100" b="1" dirty="0">
              <a:solidFill>
                <a:srgbClr val="3D8264"/>
              </a:solidFill>
              <a:cs typeface="Segoe UI"/>
            </a:endParaRPr>
          </a:p>
          <a:p>
            <a:pPr marL="228600" indent="-228600">
              <a:buFont typeface="+mj-lt"/>
              <a:buAutoNum type="arabicPeriod"/>
            </a:pPr>
            <a:r>
              <a:rPr lang="en-CA" sz="1100" b="1" dirty="0">
                <a:solidFill>
                  <a:srgbClr val="FFC000"/>
                </a:solidFill>
              </a:rPr>
              <a:t>Social (31%)</a:t>
            </a:r>
            <a:endParaRPr lang="en-CA" sz="1100" b="1" dirty="0">
              <a:solidFill>
                <a:srgbClr val="FFC000"/>
              </a:solidFill>
              <a:cs typeface="Segoe UI"/>
            </a:endParaRPr>
          </a:p>
          <a:p>
            <a:pPr marL="228600" indent="-228600">
              <a:buFont typeface="+mj-lt"/>
              <a:buAutoNum type="arabicPeriod"/>
            </a:pPr>
            <a:r>
              <a:rPr lang="en-CA" sz="1100" b="1" dirty="0">
                <a:solidFill>
                  <a:srgbClr val="1B4DB3"/>
                </a:solidFill>
              </a:rPr>
              <a:t>Governance (29%)</a:t>
            </a:r>
            <a:endParaRPr lang="en-CA" sz="1100" b="1" dirty="0">
              <a:solidFill>
                <a:srgbClr val="1B4DB3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036954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42CFF-EEB9-40C3-95C4-8BCAE6C96A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883" y="4745761"/>
            <a:ext cx="6690150" cy="23083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Q1.4 Please rank Environment, Social, and Governance from highest to lowest in terms of reputational risk to your business.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817ECD-C9C9-69ED-5F6F-613AFC440341}"/>
              </a:ext>
            </a:extLst>
          </p:cNvPr>
          <p:cNvSpPr txBox="1"/>
          <p:nvPr/>
        </p:nvSpPr>
        <p:spPr>
          <a:xfrm>
            <a:off x="256656" y="3012841"/>
            <a:ext cx="1600223" cy="833663"/>
          </a:xfrm>
          <a:custGeom>
            <a:avLst/>
            <a:gdLst>
              <a:gd name="connsiteX0" fmla="*/ 0 w 1691640"/>
              <a:gd name="connsiteY0" fmla="*/ 0 h 1424940"/>
              <a:gd name="connsiteX1" fmla="*/ 1691640 w 1691640"/>
              <a:gd name="connsiteY1" fmla="*/ 0 h 1424940"/>
              <a:gd name="connsiteX2" fmla="*/ 1691640 w 1691640"/>
              <a:gd name="connsiteY2" fmla="*/ 1424940 h 1424940"/>
              <a:gd name="connsiteX3" fmla="*/ 0 w 1691640"/>
              <a:gd name="connsiteY3" fmla="*/ 1424940 h 1424940"/>
              <a:gd name="connsiteX4" fmla="*/ 0 w 1691640"/>
              <a:gd name="connsiteY4" fmla="*/ 0 h 1424940"/>
              <a:gd name="connsiteX0" fmla="*/ 0 w 1706880"/>
              <a:gd name="connsiteY0" fmla="*/ 83820 h 1508760"/>
              <a:gd name="connsiteX1" fmla="*/ 1706880 w 1706880"/>
              <a:gd name="connsiteY1" fmla="*/ 0 h 1508760"/>
              <a:gd name="connsiteX2" fmla="*/ 1691640 w 1706880"/>
              <a:gd name="connsiteY2" fmla="*/ 1508760 h 1508760"/>
              <a:gd name="connsiteX3" fmla="*/ 0 w 1706880"/>
              <a:gd name="connsiteY3" fmla="*/ 1508760 h 1508760"/>
              <a:gd name="connsiteX4" fmla="*/ 0 w 1706880"/>
              <a:gd name="connsiteY4" fmla="*/ 8382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1508760">
                <a:moveTo>
                  <a:pt x="0" y="83820"/>
                </a:moveTo>
                <a:lnTo>
                  <a:pt x="1706880" y="0"/>
                </a:lnTo>
                <a:lnTo>
                  <a:pt x="1691640" y="1508760"/>
                </a:lnTo>
                <a:lnTo>
                  <a:pt x="0" y="1508760"/>
                </a:lnTo>
                <a:lnTo>
                  <a:pt x="0" y="83820"/>
                </a:lnTo>
                <a:close/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72000" tIns="144000" rIns="72000" bIns="72000" rtlCol="0">
            <a:spAutoFit/>
          </a:bodyPr>
          <a:lstStyle/>
          <a:p>
            <a:r>
              <a:rPr lang="en-US" sz="1000" b="1" dirty="0"/>
              <a:t>Africa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FFC000"/>
                </a:solidFill>
              </a:rPr>
              <a:t>Social (44%)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1B4DB3"/>
                </a:solidFill>
              </a:rPr>
              <a:t>Governance (31%)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3D8264"/>
                </a:solidFill>
              </a:rPr>
              <a:t>Environment (25%)</a:t>
            </a:r>
            <a:endParaRPr lang="en-CA" sz="1000" b="1" dirty="0">
              <a:solidFill>
                <a:srgbClr val="3D8264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D15741-BE1F-6155-FFDF-D3C8DB2A4A87}"/>
              </a:ext>
            </a:extLst>
          </p:cNvPr>
          <p:cNvSpPr txBox="1"/>
          <p:nvPr/>
        </p:nvSpPr>
        <p:spPr>
          <a:xfrm>
            <a:off x="2021791" y="3008327"/>
            <a:ext cx="1600223" cy="833663"/>
          </a:xfrm>
          <a:custGeom>
            <a:avLst/>
            <a:gdLst>
              <a:gd name="connsiteX0" fmla="*/ 0 w 1691640"/>
              <a:gd name="connsiteY0" fmla="*/ 0 h 1424940"/>
              <a:gd name="connsiteX1" fmla="*/ 1691640 w 1691640"/>
              <a:gd name="connsiteY1" fmla="*/ 0 h 1424940"/>
              <a:gd name="connsiteX2" fmla="*/ 1691640 w 1691640"/>
              <a:gd name="connsiteY2" fmla="*/ 1424940 h 1424940"/>
              <a:gd name="connsiteX3" fmla="*/ 0 w 1691640"/>
              <a:gd name="connsiteY3" fmla="*/ 1424940 h 1424940"/>
              <a:gd name="connsiteX4" fmla="*/ 0 w 1691640"/>
              <a:gd name="connsiteY4" fmla="*/ 0 h 1424940"/>
              <a:gd name="connsiteX0" fmla="*/ 0 w 1706880"/>
              <a:gd name="connsiteY0" fmla="*/ 83820 h 1508760"/>
              <a:gd name="connsiteX1" fmla="*/ 1706880 w 1706880"/>
              <a:gd name="connsiteY1" fmla="*/ 0 h 1508760"/>
              <a:gd name="connsiteX2" fmla="*/ 1691640 w 1706880"/>
              <a:gd name="connsiteY2" fmla="*/ 1508760 h 1508760"/>
              <a:gd name="connsiteX3" fmla="*/ 0 w 1706880"/>
              <a:gd name="connsiteY3" fmla="*/ 1508760 h 1508760"/>
              <a:gd name="connsiteX4" fmla="*/ 0 w 1706880"/>
              <a:gd name="connsiteY4" fmla="*/ 8382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1508760">
                <a:moveTo>
                  <a:pt x="0" y="83820"/>
                </a:moveTo>
                <a:lnTo>
                  <a:pt x="1706880" y="0"/>
                </a:lnTo>
                <a:lnTo>
                  <a:pt x="1691640" y="1508760"/>
                </a:lnTo>
                <a:lnTo>
                  <a:pt x="0" y="1508760"/>
                </a:lnTo>
                <a:lnTo>
                  <a:pt x="0" y="83820"/>
                </a:lnTo>
                <a:close/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72000" tIns="144000" rIns="72000" bIns="72000" rtlCol="0">
            <a:spAutoFit/>
          </a:bodyPr>
          <a:lstStyle/>
          <a:p>
            <a:r>
              <a:rPr lang="en-US" sz="1000" b="1" dirty="0"/>
              <a:t>Asia-Pacific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3D8264"/>
                </a:solidFill>
              </a:rPr>
              <a:t>Environment (39%)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FFC000"/>
                </a:solidFill>
              </a:rPr>
              <a:t>Social (32%)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1B4DB3"/>
                </a:solidFill>
              </a:rPr>
              <a:t>Governance (29%)</a:t>
            </a:r>
            <a:endParaRPr lang="en-CA" sz="1000" b="1" dirty="0">
              <a:solidFill>
                <a:srgbClr val="1B4DB3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6B0D14-8B48-68A1-DBB8-B489AA9AEED2}"/>
              </a:ext>
            </a:extLst>
          </p:cNvPr>
          <p:cNvSpPr txBox="1"/>
          <p:nvPr/>
        </p:nvSpPr>
        <p:spPr>
          <a:xfrm>
            <a:off x="3786926" y="3008327"/>
            <a:ext cx="1600223" cy="833663"/>
          </a:xfrm>
          <a:custGeom>
            <a:avLst/>
            <a:gdLst>
              <a:gd name="connsiteX0" fmla="*/ 0 w 1691640"/>
              <a:gd name="connsiteY0" fmla="*/ 0 h 1424940"/>
              <a:gd name="connsiteX1" fmla="*/ 1691640 w 1691640"/>
              <a:gd name="connsiteY1" fmla="*/ 0 h 1424940"/>
              <a:gd name="connsiteX2" fmla="*/ 1691640 w 1691640"/>
              <a:gd name="connsiteY2" fmla="*/ 1424940 h 1424940"/>
              <a:gd name="connsiteX3" fmla="*/ 0 w 1691640"/>
              <a:gd name="connsiteY3" fmla="*/ 1424940 h 1424940"/>
              <a:gd name="connsiteX4" fmla="*/ 0 w 1691640"/>
              <a:gd name="connsiteY4" fmla="*/ 0 h 1424940"/>
              <a:gd name="connsiteX0" fmla="*/ 0 w 1706880"/>
              <a:gd name="connsiteY0" fmla="*/ 83820 h 1508760"/>
              <a:gd name="connsiteX1" fmla="*/ 1706880 w 1706880"/>
              <a:gd name="connsiteY1" fmla="*/ 0 h 1508760"/>
              <a:gd name="connsiteX2" fmla="*/ 1691640 w 1706880"/>
              <a:gd name="connsiteY2" fmla="*/ 1508760 h 1508760"/>
              <a:gd name="connsiteX3" fmla="*/ 0 w 1706880"/>
              <a:gd name="connsiteY3" fmla="*/ 1508760 h 1508760"/>
              <a:gd name="connsiteX4" fmla="*/ 0 w 1706880"/>
              <a:gd name="connsiteY4" fmla="*/ 8382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1508760">
                <a:moveTo>
                  <a:pt x="0" y="83820"/>
                </a:moveTo>
                <a:lnTo>
                  <a:pt x="1706880" y="0"/>
                </a:lnTo>
                <a:lnTo>
                  <a:pt x="1691640" y="1508760"/>
                </a:lnTo>
                <a:lnTo>
                  <a:pt x="0" y="1508760"/>
                </a:lnTo>
                <a:lnTo>
                  <a:pt x="0" y="83820"/>
                </a:lnTo>
                <a:close/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72000" tIns="144000" rIns="72000" bIns="72000" rtlCol="0">
            <a:spAutoFit/>
          </a:bodyPr>
          <a:lstStyle/>
          <a:p>
            <a:r>
              <a:rPr lang="en-US" sz="1000" b="1" dirty="0"/>
              <a:t>Europe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3D8264"/>
                </a:solidFill>
              </a:rPr>
              <a:t>Environment (47%)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1B4DB3"/>
                </a:solidFill>
              </a:rPr>
              <a:t>Governance (28%)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FFC000"/>
                </a:solidFill>
              </a:rPr>
              <a:t>Social (24%)</a:t>
            </a:r>
            <a:endParaRPr lang="en-CA" sz="1000" b="1" dirty="0">
              <a:solidFill>
                <a:srgbClr val="FFC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21DB61-2EA4-B4AF-FA60-1C1C7428C2DC}"/>
              </a:ext>
            </a:extLst>
          </p:cNvPr>
          <p:cNvSpPr txBox="1"/>
          <p:nvPr/>
        </p:nvSpPr>
        <p:spPr>
          <a:xfrm>
            <a:off x="5546054" y="3008327"/>
            <a:ext cx="1600223" cy="833663"/>
          </a:xfrm>
          <a:custGeom>
            <a:avLst/>
            <a:gdLst>
              <a:gd name="connsiteX0" fmla="*/ 0 w 1691640"/>
              <a:gd name="connsiteY0" fmla="*/ 0 h 1424940"/>
              <a:gd name="connsiteX1" fmla="*/ 1691640 w 1691640"/>
              <a:gd name="connsiteY1" fmla="*/ 0 h 1424940"/>
              <a:gd name="connsiteX2" fmla="*/ 1691640 w 1691640"/>
              <a:gd name="connsiteY2" fmla="*/ 1424940 h 1424940"/>
              <a:gd name="connsiteX3" fmla="*/ 0 w 1691640"/>
              <a:gd name="connsiteY3" fmla="*/ 1424940 h 1424940"/>
              <a:gd name="connsiteX4" fmla="*/ 0 w 1691640"/>
              <a:gd name="connsiteY4" fmla="*/ 0 h 1424940"/>
              <a:gd name="connsiteX0" fmla="*/ 0 w 1706880"/>
              <a:gd name="connsiteY0" fmla="*/ 83820 h 1508760"/>
              <a:gd name="connsiteX1" fmla="*/ 1706880 w 1706880"/>
              <a:gd name="connsiteY1" fmla="*/ 0 h 1508760"/>
              <a:gd name="connsiteX2" fmla="*/ 1691640 w 1706880"/>
              <a:gd name="connsiteY2" fmla="*/ 1508760 h 1508760"/>
              <a:gd name="connsiteX3" fmla="*/ 0 w 1706880"/>
              <a:gd name="connsiteY3" fmla="*/ 1508760 h 1508760"/>
              <a:gd name="connsiteX4" fmla="*/ 0 w 1706880"/>
              <a:gd name="connsiteY4" fmla="*/ 8382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1508760">
                <a:moveTo>
                  <a:pt x="0" y="83820"/>
                </a:moveTo>
                <a:lnTo>
                  <a:pt x="1706880" y="0"/>
                </a:lnTo>
                <a:lnTo>
                  <a:pt x="1691640" y="1508760"/>
                </a:lnTo>
                <a:lnTo>
                  <a:pt x="0" y="1508760"/>
                </a:lnTo>
                <a:lnTo>
                  <a:pt x="0" y="83820"/>
                </a:lnTo>
                <a:close/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72000" tIns="144000" rIns="72000" bIns="72000" rtlCol="0">
            <a:spAutoFit/>
          </a:bodyPr>
          <a:lstStyle/>
          <a:p>
            <a:r>
              <a:rPr lang="en-US" sz="1000" b="1" dirty="0"/>
              <a:t>Latin America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3D8264"/>
                </a:solidFill>
              </a:rPr>
              <a:t>Environment (38%)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FFC000"/>
                </a:solidFill>
              </a:rPr>
              <a:t>Social (34%)</a:t>
            </a:r>
            <a:endParaRPr lang="en-CA" sz="1000" b="1" dirty="0">
              <a:solidFill>
                <a:srgbClr val="FFC00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1B4DB3"/>
                </a:solidFill>
              </a:rPr>
              <a:t>Governance (28%)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8160D7-9DD9-1AE9-9C18-132BE9FBF5F5}"/>
              </a:ext>
            </a:extLst>
          </p:cNvPr>
          <p:cNvSpPr txBox="1"/>
          <p:nvPr/>
        </p:nvSpPr>
        <p:spPr>
          <a:xfrm>
            <a:off x="7305182" y="2993106"/>
            <a:ext cx="1600223" cy="833663"/>
          </a:xfrm>
          <a:custGeom>
            <a:avLst/>
            <a:gdLst>
              <a:gd name="connsiteX0" fmla="*/ 0 w 1691640"/>
              <a:gd name="connsiteY0" fmla="*/ 0 h 1424940"/>
              <a:gd name="connsiteX1" fmla="*/ 1691640 w 1691640"/>
              <a:gd name="connsiteY1" fmla="*/ 0 h 1424940"/>
              <a:gd name="connsiteX2" fmla="*/ 1691640 w 1691640"/>
              <a:gd name="connsiteY2" fmla="*/ 1424940 h 1424940"/>
              <a:gd name="connsiteX3" fmla="*/ 0 w 1691640"/>
              <a:gd name="connsiteY3" fmla="*/ 1424940 h 1424940"/>
              <a:gd name="connsiteX4" fmla="*/ 0 w 1691640"/>
              <a:gd name="connsiteY4" fmla="*/ 0 h 1424940"/>
              <a:gd name="connsiteX0" fmla="*/ 0 w 1706880"/>
              <a:gd name="connsiteY0" fmla="*/ 83820 h 1508760"/>
              <a:gd name="connsiteX1" fmla="*/ 1706880 w 1706880"/>
              <a:gd name="connsiteY1" fmla="*/ 0 h 1508760"/>
              <a:gd name="connsiteX2" fmla="*/ 1691640 w 1706880"/>
              <a:gd name="connsiteY2" fmla="*/ 1508760 h 1508760"/>
              <a:gd name="connsiteX3" fmla="*/ 0 w 1706880"/>
              <a:gd name="connsiteY3" fmla="*/ 1508760 h 1508760"/>
              <a:gd name="connsiteX4" fmla="*/ 0 w 1706880"/>
              <a:gd name="connsiteY4" fmla="*/ 8382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1508760">
                <a:moveTo>
                  <a:pt x="0" y="83820"/>
                </a:moveTo>
                <a:lnTo>
                  <a:pt x="1706880" y="0"/>
                </a:lnTo>
                <a:lnTo>
                  <a:pt x="1691640" y="1508760"/>
                </a:lnTo>
                <a:lnTo>
                  <a:pt x="0" y="1508760"/>
                </a:lnTo>
                <a:lnTo>
                  <a:pt x="0" y="83820"/>
                </a:lnTo>
                <a:close/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72000" tIns="144000" rIns="72000" bIns="72000" rtlCol="0">
            <a:spAutoFit/>
          </a:bodyPr>
          <a:lstStyle/>
          <a:p>
            <a:r>
              <a:rPr lang="en-US" sz="1000" b="1" dirty="0"/>
              <a:t>North America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1B4DB3"/>
                </a:solidFill>
              </a:rPr>
              <a:t>Governance (34%)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3D8264"/>
                </a:solidFill>
              </a:rPr>
              <a:t>Environment (32%)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FFC000"/>
                </a:solidFill>
              </a:rPr>
              <a:t>Social (29%)</a:t>
            </a:r>
            <a:endParaRPr lang="en-CA" sz="1000" b="1" dirty="0">
              <a:solidFill>
                <a:srgbClr val="FFC000"/>
              </a:solidFill>
            </a:endParaRP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FA6371F-AAC4-5A26-B26B-1394BDB39604}"/>
              </a:ext>
            </a:extLst>
          </p:cNvPr>
          <p:cNvSpPr txBox="1">
            <a:spLocks/>
          </p:cNvSpPr>
          <p:nvPr/>
        </p:nvSpPr>
        <p:spPr>
          <a:xfrm>
            <a:off x="129254" y="704917"/>
            <a:ext cx="8662896" cy="276999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None/>
              <a:defRPr lang="en-US" sz="1200" b="0" kern="120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Highest Reputational Risk, Given 1</a:t>
            </a:r>
            <a:r>
              <a:rPr lang="en-GB" b="1" baseline="30000" dirty="0"/>
              <a:t>st</a:t>
            </a:r>
            <a:r>
              <a:rPr lang="en-GB" b="1" dirty="0"/>
              <a:t> Ranking, by Region,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AEF1A-0894-CFDC-8E15-7FB607B74F81}"/>
              </a:ext>
            </a:extLst>
          </p:cNvPr>
          <p:cNvSpPr txBox="1"/>
          <p:nvPr/>
        </p:nvSpPr>
        <p:spPr>
          <a:xfrm>
            <a:off x="129254" y="279360"/>
            <a:ext cx="8885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</a:rPr>
              <a:t>Regional Variations in Perceptions of Environmental, Social and Governance Risks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6C985E-7BA1-F206-9E2F-59D2CDA0EE04}"/>
              </a:ext>
            </a:extLst>
          </p:cNvPr>
          <p:cNvSpPr txBox="1"/>
          <p:nvPr/>
        </p:nvSpPr>
        <p:spPr>
          <a:xfrm>
            <a:off x="3110263" y="1419660"/>
            <a:ext cx="2923474" cy="895218"/>
          </a:xfrm>
          <a:custGeom>
            <a:avLst/>
            <a:gdLst>
              <a:gd name="connsiteX0" fmla="*/ 0 w 1691640"/>
              <a:gd name="connsiteY0" fmla="*/ 0 h 1424940"/>
              <a:gd name="connsiteX1" fmla="*/ 1691640 w 1691640"/>
              <a:gd name="connsiteY1" fmla="*/ 0 h 1424940"/>
              <a:gd name="connsiteX2" fmla="*/ 1691640 w 1691640"/>
              <a:gd name="connsiteY2" fmla="*/ 1424940 h 1424940"/>
              <a:gd name="connsiteX3" fmla="*/ 0 w 1691640"/>
              <a:gd name="connsiteY3" fmla="*/ 1424940 h 1424940"/>
              <a:gd name="connsiteX4" fmla="*/ 0 w 1691640"/>
              <a:gd name="connsiteY4" fmla="*/ 0 h 1424940"/>
              <a:gd name="connsiteX0" fmla="*/ 0 w 1706880"/>
              <a:gd name="connsiteY0" fmla="*/ 83820 h 1508760"/>
              <a:gd name="connsiteX1" fmla="*/ 1706880 w 1706880"/>
              <a:gd name="connsiteY1" fmla="*/ 0 h 1508760"/>
              <a:gd name="connsiteX2" fmla="*/ 1691640 w 1706880"/>
              <a:gd name="connsiteY2" fmla="*/ 1508760 h 1508760"/>
              <a:gd name="connsiteX3" fmla="*/ 0 w 1706880"/>
              <a:gd name="connsiteY3" fmla="*/ 1508760 h 1508760"/>
              <a:gd name="connsiteX4" fmla="*/ 0 w 1706880"/>
              <a:gd name="connsiteY4" fmla="*/ 8382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1508760">
                <a:moveTo>
                  <a:pt x="0" y="83820"/>
                </a:moveTo>
                <a:lnTo>
                  <a:pt x="1706880" y="0"/>
                </a:lnTo>
                <a:lnTo>
                  <a:pt x="1691640" y="1508760"/>
                </a:lnTo>
                <a:lnTo>
                  <a:pt x="0" y="1508760"/>
                </a:lnTo>
                <a:lnTo>
                  <a:pt x="0" y="83820"/>
                </a:lnTo>
                <a:close/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72000" tIns="144000" rIns="72000" bIns="72000" rtlCol="0" anchor="t">
            <a:spAutoFit/>
          </a:bodyPr>
          <a:lstStyle/>
          <a:p>
            <a:r>
              <a:rPr lang="en-CA" sz="1100" b="1" dirty="0"/>
              <a:t>Global Ranking ESG for Reputational Risk</a:t>
            </a:r>
          </a:p>
          <a:p>
            <a:pPr marL="228600" indent="-228600">
              <a:buFont typeface="+mj-lt"/>
              <a:buAutoNum type="arabicPeriod"/>
            </a:pPr>
            <a:r>
              <a:rPr lang="en-CA" sz="1100" b="1" dirty="0">
                <a:solidFill>
                  <a:srgbClr val="3D8264"/>
                </a:solidFill>
              </a:rPr>
              <a:t>Environment (39%)</a:t>
            </a:r>
            <a:endParaRPr lang="en-CA" sz="1100" b="1" dirty="0">
              <a:solidFill>
                <a:srgbClr val="3D8264"/>
              </a:solidFill>
              <a:cs typeface="Segoe UI"/>
            </a:endParaRPr>
          </a:p>
          <a:p>
            <a:pPr marL="228600" indent="-228600">
              <a:buFont typeface="+mj-lt"/>
              <a:buAutoNum type="arabicPeriod"/>
            </a:pPr>
            <a:r>
              <a:rPr lang="en-CA" sz="1100" b="1" dirty="0">
                <a:solidFill>
                  <a:srgbClr val="FFC000"/>
                </a:solidFill>
              </a:rPr>
              <a:t>Social (31%)</a:t>
            </a:r>
            <a:endParaRPr lang="en-CA" sz="1100" b="1" dirty="0">
              <a:solidFill>
                <a:srgbClr val="FFC000"/>
              </a:solidFill>
              <a:cs typeface="Segoe UI"/>
            </a:endParaRPr>
          </a:p>
          <a:p>
            <a:pPr marL="228600" indent="-228600">
              <a:buFont typeface="+mj-lt"/>
              <a:buAutoNum type="arabicPeriod"/>
            </a:pPr>
            <a:r>
              <a:rPr lang="en-CA" sz="1100" b="1" dirty="0">
                <a:solidFill>
                  <a:srgbClr val="1B4DB3"/>
                </a:solidFill>
              </a:rPr>
              <a:t>Governance (29%)</a:t>
            </a:r>
            <a:endParaRPr lang="en-CA" sz="1100" b="1" dirty="0">
              <a:solidFill>
                <a:srgbClr val="1B4DB3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082192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80228-7A2C-447C-9F91-60F1B775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79" y="295200"/>
            <a:ext cx="8654945" cy="313932"/>
          </a:xfrm>
        </p:spPr>
        <p:txBody>
          <a:bodyPr/>
          <a:lstStyle/>
          <a:p>
            <a:r>
              <a:rPr lang="en-GB" dirty="0"/>
              <a:t>North American Companies Experiencing Significant Resistance to ESG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871533-AA9B-4978-AC8A-A35F4367FA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0279" y="624397"/>
            <a:ext cx="8662896" cy="276999"/>
          </a:xfrm>
        </p:spPr>
        <p:txBody>
          <a:bodyPr/>
          <a:lstStyle/>
          <a:p>
            <a:r>
              <a:rPr lang="en-GB" b="1" dirty="0"/>
              <a:t>Seeing Change in Resistance against ESG in Your Region, 5-point Scale, 2024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FBDA6F-B652-DFBA-04B4-7B19F1AF08A5}"/>
              </a:ext>
            </a:extLst>
          </p:cNvPr>
          <p:cNvSpPr txBox="1">
            <a:spLocks/>
          </p:cNvSpPr>
          <p:nvPr/>
        </p:nvSpPr>
        <p:spPr>
          <a:xfrm>
            <a:off x="279794" y="4748079"/>
            <a:ext cx="6475065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None/>
              <a:defRPr lang="en-US" sz="900" b="0" kern="120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Q23.5 Are you seeing more resistance against ESG in your region?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9A039E-A5F2-30A7-D5F7-6168B132B7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3070724"/>
              </p:ext>
            </p:extLst>
          </p:nvPr>
        </p:nvGraphicFramePr>
        <p:xfrm>
          <a:off x="279794" y="1221278"/>
          <a:ext cx="8176520" cy="2839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8132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80228-7A2C-447C-9F91-60F1B775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79" y="295200"/>
            <a:ext cx="8654945" cy="313932"/>
          </a:xfrm>
        </p:spPr>
        <p:txBody>
          <a:bodyPr/>
          <a:lstStyle/>
          <a:p>
            <a:r>
              <a:rPr lang="en-GB" dirty="0"/>
              <a:t>Dramatic Differences Between Global South and North on Trajectory of ESG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871533-AA9B-4978-AC8A-A35F4367FA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948" y="616313"/>
            <a:ext cx="8662896" cy="276999"/>
          </a:xfrm>
        </p:spPr>
        <p:txBody>
          <a:bodyPr/>
          <a:lstStyle/>
          <a:p>
            <a:r>
              <a:rPr lang="en-GB" b="1" dirty="0"/>
              <a:t>Seeing Change in ESG Commitments due to Political Pressure over the Past Year, 5-point Scale, 2024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FBDA6F-B652-DFBA-04B4-7B19F1AF08A5}"/>
              </a:ext>
            </a:extLst>
          </p:cNvPr>
          <p:cNvSpPr txBox="1">
            <a:spLocks/>
          </p:cNvSpPr>
          <p:nvPr/>
        </p:nvSpPr>
        <p:spPr>
          <a:xfrm>
            <a:off x="272867" y="4748079"/>
            <a:ext cx="6475065" cy="230832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None/>
              <a:defRPr lang="en-US" sz="900" b="0" kern="120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Q23.4 To what extent are you seeing a change in ESG commitments due to political pressure</a:t>
            </a:r>
            <a:r>
              <a:rPr lang="en-CA" dirty="0"/>
              <a:t>d?</a:t>
            </a:r>
            <a:endParaRPr lang="en-GB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3ABEEF2-0B41-BF50-A321-068DF44B7F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244322"/>
              </p:ext>
            </p:extLst>
          </p:nvPr>
        </p:nvGraphicFramePr>
        <p:xfrm>
          <a:off x="272867" y="1242060"/>
          <a:ext cx="8176520" cy="2839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9880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C22F5-1115-1F52-3F3A-0847ED805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06" y="253646"/>
            <a:ext cx="8654945" cy="369332"/>
          </a:xfrm>
        </p:spPr>
        <p:txBody>
          <a:bodyPr/>
          <a:lstStyle/>
          <a:p>
            <a:r>
              <a:rPr lang="en-GB" sz="2000">
                <a:latin typeface="Segoe UI"/>
                <a:cs typeface="Segoe UI"/>
              </a:rPr>
              <a:t>Your Hosts Today</a:t>
            </a:r>
            <a:endParaRPr lang="en-GB" sz="2000"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CA0A8-DBB6-F919-DC13-A38743417F28}"/>
              </a:ext>
            </a:extLst>
          </p:cNvPr>
          <p:cNvSpPr txBox="1"/>
          <p:nvPr/>
        </p:nvSpPr>
        <p:spPr>
          <a:xfrm>
            <a:off x="3185320" y="2896617"/>
            <a:ext cx="28036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8A8E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Stewart Prosser</a:t>
            </a:r>
          </a:p>
          <a:p>
            <a:pPr algn="ctr"/>
            <a:r>
              <a:rPr lang="en-GB" sz="1400" i="1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Associate Fellow, </a:t>
            </a:r>
            <a:br>
              <a:rPr lang="en-GB" sz="1400" i="1">
                <a:effectLst/>
                <a:latin typeface="Segoe UI" panose="020B0502040204020203" pitchFamily="34" charset="0"/>
                <a:ea typeface="Calibri" panose="020F0502020204030204" pitchFamily="34" charset="0"/>
              </a:rPr>
            </a:br>
            <a:r>
              <a:rPr lang="en-GB" sz="1400" i="1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Saïd Business School, </a:t>
            </a:r>
            <a:br>
              <a:rPr lang="en-GB" sz="1400" i="1">
                <a:effectLst/>
                <a:latin typeface="Segoe UI" panose="020B0502040204020203" pitchFamily="34" charset="0"/>
                <a:ea typeface="Calibri" panose="020F0502020204030204" pitchFamily="34" charset="0"/>
              </a:rPr>
            </a:br>
            <a:r>
              <a:rPr lang="en-GB" sz="1400" i="1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University of Oxford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61D5E-F829-51B9-ACF2-76ED09E5391C}"/>
              </a:ext>
            </a:extLst>
          </p:cNvPr>
          <p:cNvSpPr txBox="1"/>
          <p:nvPr/>
        </p:nvSpPr>
        <p:spPr>
          <a:xfrm>
            <a:off x="461719" y="2910062"/>
            <a:ext cx="25163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8A8E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Rupert Younger</a:t>
            </a:r>
          </a:p>
          <a:p>
            <a:pPr algn="ctr"/>
            <a:r>
              <a:rPr lang="en-GB" sz="1400" i="1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Director, Oxford University Centre for Corporate Reputation</a:t>
            </a:r>
          </a:p>
          <a:p>
            <a:pPr algn="ctr"/>
            <a:endParaRPr lang="en-GB" sz="1400" i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253D2A-1F8F-9670-5895-65707EF6F8B2}"/>
              </a:ext>
            </a:extLst>
          </p:cNvPr>
          <p:cNvSpPr txBox="1"/>
          <p:nvPr/>
        </p:nvSpPr>
        <p:spPr>
          <a:xfrm>
            <a:off x="6485806" y="2906976"/>
            <a:ext cx="1462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18A8E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Chris Coulter</a:t>
            </a:r>
            <a:endParaRPr lang="en-CA" sz="1400">
              <a:effectLst/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en-CA" sz="1400" i="1">
                <a:effectLst/>
                <a:latin typeface="+mj-lt"/>
                <a:ea typeface="Calibri" panose="020F0502020204030204" pitchFamily="34" charset="0"/>
              </a:rPr>
              <a:t>CEO, GlobeScan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11936-EE10-0C64-9D43-75CEE1D5D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52" y="1329701"/>
            <a:ext cx="1403451" cy="1403451"/>
          </a:xfrm>
          <a:prstGeom prst="ellipse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732C86-DC3A-8B14-A3BD-C9ECE9144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39" y="1319342"/>
            <a:ext cx="1403451" cy="1403451"/>
          </a:xfrm>
          <a:prstGeom prst="ellipse">
            <a:avLst/>
          </a:prstGeom>
          <a:ln w="12700">
            <a:solidFill>
              <a:srgbClr val="1B4DB3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74B996-14F9-B96C-7F3D-2ED4555A8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487" y="1329701"/>
            <a:ext cx="1403451" cy="1403451"/>
          </a:xfrm>
          <a:prstGeom prst="ellipse">
            <a:avLst/>
          </a:prstGeom>
          <a:ln w="12700">
            <a:solidFill>
              <a:srgbClr val="1B4DB3"/>
            </a:solidFill>
          </a:ln>
        </p:spPr>
      </p:pic>
    </p:spTree>
    <p:extLst>
      <p:ext uri="{BB962C8B-B14F-4D97-AF65-F5344CB8AC3E}">
        <p14:creationId xmlns:p14="http://schemas.microsoft.com/office/powerpoint/2010/main" val="3924755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E2C751-DBBA-4B1A-ABB8-FDB9B6C7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29" y="285561"/>
            <a:ext cx="8510954" cy="338554"/>
          </a:xfrm>
        </p:spPr>
        <p:txBody>
          <a:bodyPr>
            <a:normAutofit/>
          </a:bodyPr>
          <a:lstStyle/>
          <a:p>
            <a:r>
              <a:rPr lang="en-GB" dirty="0"/>
              <a:t>Recent Changes in ESG Communications: </a:t>
            </a:r>
            <a:r>
              <a:rPr lang="en-US" dirty="0"/>
              <a:t>Verbatims</a:t>
            </a:r>
            <a:endParaRPr lang="en-CA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7381C7-C24B-49A1-8C5E-F5820257FFDB}"/>
              </a:ext>
            </a:extLst>
          </p:cNvPr>
          <p:cNvSpPr/>
          <p:nvPr/>
        </p:nvSpPr>
        <p:spPr>
          <a:xfrm>
            <a:off x="201407" y="4418417"/>
            <a:ext cx="2232000" cy="85603"/>
          </a:xfrm>
          <a:custGeom>
            <a:avLst/>
            <a:gdLst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85603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77136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67356 h 85603"/>
              <a:gd name="connsiteX3" fmla="*/ 0 w 2278380"/>
              <a:gd name="connsiteY3" fmla="*/ 85603 h 85603"/>
              <a:gd name="connsiteX4" fmla="*/ 0 w 2278380"/>
              <a:gd name="connsiteY4" fmla="*/ 0 h 8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380" h="85603">
                <a:moveTo>
                  <a:pt x="0" y="0"/>
                </a:moveTo>
                <a:lnTo>
                  <a:pt x="2278380" y="0"/>
                </a:lnTo>
                <a:lnTo>
                  <a:pt x="2278380" y="67356"/>
                </a:lnTo>
                <a:lnTo>
                  <a:pt x="0" y="85603"/>
                </a:lnTo>
                <a:lnTo>
                  <a:pt x="0" y="0"/>
                </a:lnTo>
                <a:close/>
              </a:path>
            </a:pathLst>
          </a:custGeom>
          <a:solidFill>
            <a:srgbClr val="4DCAE8"/>
          </a:solidFill>
          <a:ln>
            <a:solidFill>
              <a:srgbClr val="4DC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7237F-F0F9-4D93-AC29-022CEC7A60F1}"/>
              </a:ext>
            </a:extLst>
          </p:cNvPr>
          <p:cNvSpPr txBox="1"/>
          <p:nvPr/>
        </p:nvSpPr>
        <p:spPr>
          <a:xfrm>
            <a:off x="222065" y="1959099"/>
            <a:ext cx="1957593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“</a:t>
            </a: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We are proceeding with greater caution in our communication regarding corporate sustainability programs with our corporate partners, aiming to prevent any perception of greenwashing.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‒</a:t>
            </a:r>
            <a:r>
              <a:rPr kumimoji="0" lang="en-CA" sz="11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</a:t>
            </a:r>
            <a:r>
              <a:rPr lang="en-CA" sz="11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Brazil</a:t>
            </a:r>
            <a:endParaRPr kumimoji="0" lang="en-CA" sz="1100" b="0" i="1" u="none" strike="noStrike" kern="1200" cap="none" spc="0" normalizeH="0" baseline="0" noProof="0">
              <a:ln>
                <a:noFill/>
              </a:ln>
              <a:solidFill>
                <a:srgbClr val="3B455B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BCFE22A7-9DD1-471E-AF8C-FDC622018D8E}"/>
              </a:ext>
            </a:extLst>
          </p:cNvPr>
          <p:cNvSpPr/>
          <p:nvPr/>
        </p:nvSpPr>
        <p:spPr>
          <a:xfrm flipH="1">
            <a:off x="2473165" y="3209587"/>
            <a:ext cx="2052000" cy="85603"/>
          </a:xfrm>
          <a:custGeom>
            <a:avLst/>
            <a:gdLst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85603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77136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67356 h 85603"/>
              <a:gd name="connsiteX3" fmla="*/ 0 w 2278380"/>
              <a:gd name="connsiteY3" fmla="*/ 85603 h 85603"/>
              <a:gd name="connsiteX4" fmla="*/ 0 w 2278380"/>
              <a:gd name="connsiteY4" fmla="*/ 0 h 8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380" h="85603">
                <a:moveTo>
                  <a:pt x="0" y="0"/>
                </a:moveTo>
                <a:lnTo>
                  <a:pt x="2278380" y="0"/>
                </a:lnTo>
                <a:lnTo>
                  <a:pt x="2278380" y="67356"/>
                </a:lnTo>
                <a:lnTo>
                  <a:pt x="0" y="8560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E331C2DD-24DB-4E60-98C1-0E88A9D644BB}"/>
              </a:ext>
            </a:extLst>
          </p:cNvPr>
          <p:cNvSpPr/>
          <p:nvPr/>
        </p:nvSpPr>
        <p:spPr>
          <a:xfrm>
            <a:off x="5046140" y="4246621"/>
            <a:ext cx="2232000" cy="85603"/>
          </a:xfrm>
          <a:custGeom>
            <a:avLst/>
            <a:gdLst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85603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77136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67356 h 85603"/>
              <a:gd name="connsiteX3" fmla="*/ 0 w 2278380"/>
              <a:gd name="connsiteY3" fmla="*/ 85603 h 85603"/>
              <a:gd name="connsiteX4" fmla="*/ 0 w 2278380"/>
              <a:gd name="connsiteY4" fmla="*/ 0 h 8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380" h="85603">
                <a:moveTo>
                  <a:pt x="0" y="0"/>
                </a:moveTo>
                <a:lnTo>
                  <a:pt x="2278380" y="0"/>
                </a:lnTo>
                <a:lnTo>
                  <a:pt x="2278380" y="67356"/>
                </a:lnTo>
                <a:lnTo>
                  <a:pt x="0" y="85603"/>
                </a:lnTo>
                <a:lnTo>
                  <a:pt x="0" y="0"/>
                </a:lnTo>
                <a:close/>
              </a:path>
            </a:pathLst>
          </a:custGeom>
          <a:solidFill>
            <a:srgbClr val="4DCAE8"/>
          </a:solidFill>
          <a:ln>
            <a:solidFill>
              <a:srgbClr val="4DC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78BDAAD8-F484-4DD2-8A4F-76138137E0E6}"/>
              </a:ext>
            </a:extLst>
          </p:cNvPr>
          <p:cNvSpPr/>
          <p:nvPr/>
        </p:nvSpPr>
        <p:spPr>
          <a:xfrm flipH="1">
            <a:off x="6922910" y="2483203"/>
            <a:ext cx="2052000" cy="85603"/>
          </a:xfrm>
          <a:custGeom>
            <a:avLst/>
            <a:gdLst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85603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77136 h 85603"/>
              <a:gd name="connsiteX3" fmla="*/ 0 w 2278380"/>
              <a:gd name="connsiteY3" fmla="*/ 85603 h 85603"/>
              <a:gd name="connsiteX4" fmla="*/ 0 w 2278380"/>
              <a:gd name="connsiteY4" fmla="*/ 0 h 85603"/>
              <a:gd name="connsiteX0" fmla="*/ 0 w 2278380"/>
              <a:gd name="connsiteY0" fmla="*/ 0 h 85603"/>
              <a:gd name="connsiteX1" fmla="*/ 2278380 w 2278380"/>
              <a:gd name="connsiteY1" fmla="*/ 0 h 85603"/>
              <a:gd name="connsiteX2" fmla="*/ 2278380 w 2278380"/>
              <a:gd name="connsiteY2" fmla="*/ 67356 h 85603"/>
              <a:gd name="connsiteX3" fmla="*/ 0 w 2278380"/>
              <a:gd name="connsiteY3" fmla="*/ 85603 h 85603"/>
              <a:gd name="connsiteX4" fmla="*/ 0 w 2278380"/>
              <a:gd name="connsiteY4" fmla="*/ 0 h 8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380" h="85603">
                <a:moveTo>
                  <a:pt x="0" y="0"/>
                </a:moveTo>
                <a:lnTo>
                  <a:pt x="2278380" y="0"/>
                </a:lnTo>
                <a:lnTo>
                  <a:pt x="2278380" y="67356"/>
                </a:lnTo>
                <a:lnTo>
                  <a:pt x="0" y="8560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74C8AB-1813-426C-A0E9-818E29F845AB}"/>
              </a:ext>
            </a:extLst>
          </p:cNvPr>
          <p:cNvSpPr txBox="1"/>
          <p:nvPr/>
        </p:nvSpPr>
        <p:spPr>
          <a:xfrm>
            <a:off x="2433407" y="1224428"/>
            <a:ext cx="190813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“</a:t>
            </a:r>
            <a:r>
              <a:rPr lang="en-GB" sz="14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ur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ESG comms strategy is constantly evolving to adapt to changes in public opinion and the data/insights we receive from our consumers.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‒</a:t>
            </a:r>
            <a:r>
              <a:rPr kumimoji="0" lang="en-CA" sz="11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UK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A27A8A-EF11-42DB-9140-4573B69C736A}"/>
              </a:ext>
            </a:extLst>
          </p:cNvPr>
          <p:cNvSpPr txBox="1"/>
          <p:nvPr/>
        </p:nvSpPr>
        <p:spPr>
          <a:xfrm>
            <a:off x="6922910" y="478214"/>
            <a:ext cx="18360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“</a:t>
            </a:r>
            <a:r>
              <a:rPr lang="en-GB" sz="14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More aware and responsive. More collaborative work internally across the Corporate Affairs function, e.g., media and government relations.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‒</a:t>
            </a:r>
            <a:r>
              <a:rPr kumimoji="0" lang="en-CA" sz="11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Australia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919FEF-DE42-4EFF-A628-425330C3493C}"/>
              </a:ext>
            </a:extLst>
          </p:cNvPr>
          <p:cNvSpPr txBox="1"/>
          <p:nvPr/>
        </p:nvSpPr>
        <p:spPr>
          <a:xfrm>
            <a:off x="5046140" y="2692349"/>
            <a:ext cx="205199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“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ESG communications have erred on the side of pragmatism and a severe reduction in ‘greenwashing</a:t>
            </a:r>
            <a:r>
              <a:rPr lang="en-GB" sz="14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’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by companies.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i="1">
                <a:solidFill>
                  <a:srgbClr val="3B455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‒</a:t>
            </a:r>
            <a:r>
              <a:rPr kumimoji="0" lang="en-CA" sz="11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South Africa</a:t>
            </a:r>
          </a:p>
        </p:txBody>
      </p:sp>
    </p:spTree>
    <p:extLst>
      <p:ext uri="{BB962C8B-B14F-4D97-AF65-F5344CB8AC3E}">
        <p14:creationId xmlns:p14="http://schemas.microsoft.com/office/powerpoint/2010/main" val="579648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E4D46-BE0A-495F-B171-C98F6EC59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1188232"/>
            <a:ext cx="4572000" cy="1938992"/>
          </a:xfrm>
        </p:spPr>
        <p:txBody>
          <a:bodyPr/>
          <a:lstStyle/>
          <a:p>
            <a:r>
              <a:rPr lang="en-GB" dirty="0"/>
              <a:t>4. Priorities of the Corporate Affairs Function</a:t>
            </a:r>
          </a:p>
        </p:txBody>
      </p:sp>
    </p:spTree>
    <p:extLst>
      <p:ext uri="{BB962C8B-B14F-4D97-AF65-F5344CB8AC3E}">
        <p14:creationId xmlns:p14="http://schemas.microsoft.com/office/powerpoint/2010/main" val="420336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4A5262D-4341-4BC1-90BD-F674AEC4D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5918536"/>
              </p:ext>
            </p:extLst>
          </p:nvPr>
        </p:nvGraphicFramePr>
        <p:xfrm>
          <a:off x="777121" y="1192397"/>
          <a:ext cx="6647974" cy="3712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42CFF-EEB9-40C3-95C4-8BCAE6C96A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062" y="4750961"/>
            <a:ext cx="6478499" cy="369332"/>
          </a:xfrm>
        </p:spPr>
        <p:txBody>
          <a:bodyPr/>
          <a:lstStyle/>
          <a:p>
            <a:r>
              <a:rPr lang="en-GB" dirty="0"/>
              <a:t>Q11. In thinking of each of the following activities that may be part of your professional responsibilities, would you say that they have become a more or less prominent part of your role compared with three years ago? 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95C692D-D2DA-35BD-0C37-349D00168FC2}"/>
              </a:ext>
            </a:extLst>
          </p:cNvPr>
          <p:cNvSpPr/>
          <p:nvPr/>
        </p:nvSpPr>
        <p:spPr>
          <a:xfrm rot="10800000">
            <a:off x="7296554" y="1359729"/>
            <a:ext cx="215506" cy="19318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0530A443-D258-32E3-A2C0-4909AE769B6E}"/>
              </a:ext>
            </a:extLst>
          </p:cNvPr>
          <p:cNvSpPr/>
          <p:nvPr/>
        </p:nvSpPr>
        <p:spPr>
          <a:xfrm rot="10800000">
            <a:off x="7042197" y="2033242"/>
            <a:ext cx="215506" cy="19318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6A0C3C27-CC23-3514-0FC9-2135FE92753C}"/>
              </a:ext>
            </a:extLst>
          </p:cNvPr>
          <p:cNvSpPr/>
          <p:nvPr/>
        </p:nvSpPr>
        <p:spPr>
          <a:xfrm rot="10800000">
            <a:off x="6999513" y="2252930"/>
            <a:ext cx="215506" cy="19318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189DFC4-7E32-E8EA-ED48-C2A461DF68DB}"/>
              </a:ext>
            </a:extLst>
          </p:cNvPr>
          <p:cNvSpPr/>
          <p:nvPr/>
        </p:nvSpPr>
        <p:spPr>
          <a:xfrm rot="10800000">
            <a:off x="6930815" y="2723076"/>
            <a:ext cx="215506" cy="19318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B084618-4AF5-4BE3-7321-D92A0DA145D7}"/>
              </a:ext>
            </a:extLst>
          </p:cNvPr>
          <p:cNvSpPr/>
          <p:nvPr/>
        </p:nvSpPr>
        <p:spPr>
          <a:xfrm>
            <a:off x="6554458" y="3650629"/>
            <a:ext cx="215506" cy="193183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BDA1714E-15C0-C105-0DA8-28EBBA91C1B7}"/>
              </a:ext>
            </a:extLst>
          </p:cNvPr>
          <p:cNvSpPr/>
          <p:nvPr/>
        </p:nvSpPr>
        <p:spPr>
          <a:xfrm>
            <a:off x="2906498" y="3422525"/>
            <a:ext cx="166039" cy="131371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84D92E27-DCC2-D639-E898-0C9054F71FB2}"/>
              </a:ext>
            </a:extLst>
          </p:cNvPr>
          <p:cNvSpPr/>
          <p:nvPr/>
        </p:nvSpPr>
        <p:spPr>
          <a:xfrm>
            <a:off x="2492841" y="4102264"/>
            <a:ext cx="166039" cy="131371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89CC307-CB0F-044D-EA2D-70255B76B909}"/>
              </a:ext>
            </a:extLst>
          </p:cNvPr>
          <p:cNvSpPr/>
          <p:nvPr/>
        </p:nvSpPr>
        <p:spPr>
          <a:xfrm rot="10800000">
            <a:off x="6991562" y="2491085"/>
            <a:ext cx="215506" cy="19318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1EE7C6-62E9-82A9-EF79-7327F7093C26}"/>
              </a:ext>
            </a:extLst>
          </p:cNvPr>
          <p:cNvGrpSpPr/>
          <p:nvPr/>
        </p:nvGrpSpPr>
        <p:grpSpPr>
          <a:xfrm>
            <a:off x="6931291" y="3939130"/>
            <a:ext cx="2032640" cy="648997"/>
            <a:chOff x="6823506" y="19795"/>
            <a:chExt cx="2102153" cy="6489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40ACD2-47BE-E122-8C7D-EE93CEA04B11}"/>
                </a:ext>
              </a:extLst>
            </p:cNvPr>
            <p:cNvSpPr txBox="1"/>
            <p:nvPr/>
          </p:nvSpPr>
          <p:spPr>
            <a:xfrm>
              <a:off x="6823506" y="19795"/>
              <a:ext cx="2102153" cy="648997"/>
            </a:xfrm>
            <a:custGeom>
              <a:avLst/>
              <a:gdLst>
                <a:gd name="connsiteX0" fmla="*/ 0 w 1691640"/>
                <a:gd name="connsiteY0" fmla="*/ 0 h 1424940"/>
                <a:gd name="connsiteX1" fmla="*/ 1691640 w 1691640"/>
                <a:gd name="connsiteY1" fmla="*/ 0 h 1424940"/>
                <a:gd name="connsiteX2" fmla="*/ 1691640 w 1691640"/>
                <a:gd name="connsiteY2" fmla="*/ 1424940 h 1424940"/>
                <a:gd name="connsiteX3" fmla="*/ 0 w 1691640"/>
                <a:gd name="connsiteY3" fmla="*/ 1424940 h 1424940"/>
                <a:gd name="connsiteX4" fmla="*/ 0 w 1691640"/>
                <a:gd name="connsiteY4" fmla="*/ 0 h 1424940"/>
                <a:gd name="connsiteX0" fmla="*/ 0 w 1706880"/>
                <a:gd name="connsiteY0" fmla="*/ 83820 h 1508760"/>
                <a:gd name="connsiteX1" fmla="*/ 1706880 w 1706880"/>
                <a:gd name="connsiteY1" fmla="*/ 0 h 1508760"/>
                <a:gd name="connsiteX2" fmla="*/ 1691640 w 1706880"/>
                <a:gd name="connsiteY2" fmla="*/ 1508760 h 1508760"/>
                <a:gd name="connsiteX3" fmla="*/ 0 w 1706880"/>
                <a:gd name="connsiteY3" fmla="*/ 1508760 h 1508760"/>
                <a:gd name="connsiteX4" fmla="*/ 0 w 1706880"/>
                <a:gd name="connsiteY4" fmla="*/ 83820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6880" h="1508760">
                  <a:moveTo>
                    <a:pt x="0" y="83820"/>
                  </a:moveTo>
                  <a:lnTo>
                    <a:pt x="1706880" y="0"/>
                  </a:lnTo>
                  <a:lnTo>
                    <a:pt x="1691640" y="1508760"/>
                  </a:lnTo>
                  <a:lnTo>
                    <a:pt x="0" y="1508760"/>
                  </a:lnTo>
                  <a:lnTo>
                    <a:pt x="0" y="8382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tx2"/>
              </a:solidFill>
            </a:ln>
          </p:spPr>
          <p:txBody>
            <a:bodyPr wrap="square" lIns="72000" tIns="144000" rIns="72000" bIns="72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3B455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	Arrows represent a significant (10 	point) difference compared to 2023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3B455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     	Indicates new roles added in 2024</a:t>
              </a:r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249FFBEB-B77B-780F-7906-7DDB5A03304C}"/>
                </a:ext>
              </a:extLst>
            </p:cNvPr>
            <p:cNvSpPr/>
            <p:nvPr/>
          </p:nvSpPr>
          <p:spPr>
            <a:xfrm rot="10800000">
              <a:off x="6941604" y="184591"/>
              <a:ext cx="149165" cy="14400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82DAB760-3175-DC76-F998-E88B010E48A5}"/>
                </a:ext>
              </a:extLst>
            </p:cNvPr>
            <p:cNvSpPr/>
            <p:nvPr/>
          </p:nvSpPr>
          <p:spPr>
            <a:xfrm>
              <a:off x="7120584" y="197907"/>
              <a:ext cx="149165" cy="144000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BDA0B5E7-7FB3-AA3A-238F-A61FF7FD49F1}"/>
              </a:ext>
            </a:extLst>
          </p:cNvPr>
          <p:cNvSpPr/>
          <p:nvPr/>
        </p:nvSpPr>
        <p:spPr>
          <a:xfrm>
            <a:off x="7130101" y="4377235"/>
            <a:ext cx="166039" cy="131371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5A0D438-DDAB-DE81-7572-6C8032FF2E66}"/>
              </a:ext>
            </a:extLst>
          </p:cNvPr>
          <p:cNvSpPr txBox="1">
            <a:spLocks/>
          </p:cNvSpPr>
          <p:nvPr/>
        </p:nvSpPr>
        <p:spPr>
          <a:xfrm>
            <a:off x="130279" y="184400"/>
            <a:ext cx="8654945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CA" sz="1600" b="1" i="0" kern="1200" cap="none" baseline="0">
                <a:ln w="3175" cmpd="sng">
                  <a:noFill/>
                </a:ln>
                <a:solidFill>
                  <a:schemeClr val="tx2"/>
                </a:solidFill>
                <a:effectLst/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Stakeholder Engagement is the Fastest-Growing </a:t>
            </a:r>
            <a:r>
              <a:rPr lang="en-US" dirty="0">
                <a:solidFill>
                  <a:srgbClr val="2B3990"/>
                </a:solidFill>
              </a:rPr>
              <a:t>R</a:t>
            </a:r>
            <a:r>
              <a:rPr kumimoji="0" lang="en-US" sz="16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esponsibility</a:t>
            </a:r>
            <a:r>
              <a:rPr kumimoji="0" lang="en-US" sz="16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 </a:t>
            </a:r>
            <a:r>
              <a:rPr lang="en-US" dirty="0">
                <a:solidFill>
                  <a:srgbClr val="2B3990"/>
                </a:solidFill>
              </a:rPr>
              <a:t>W</a:t>
            </a:r>
            <a:r>
              <a:rPr kumimoji="0" lang="en-US" sz="16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ithin</a:t>
            </a:r>
            <a:r>
              <a:rPr kumimoji="0" lang="en-US" sz="16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 the Corporate Affairs Function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1BDFE7F3-9016-D90D-F07A-0F3A1D7D139A}"/>
              </a:ext>
            </a:extLst>
          </p:cNvPr>
          <p:cNvSpPr txBox="1">
            <a:spLocks/>
          </p:cNvSpPr>
          <p:nvPr/>
        </p:nvSpPr>
        <p:spPr>
          <a:xfrm>
            <a:off x="96726" y="734291"/>
            <a:ext cx="8662896" cy="276999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None/>
              <a:defRPr lang="en-US" sz="1200" b="0" kern="120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Evolution of Roles in the Corporate Affairs Function, 6+7 on a 7-point Scale, Top 15,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1E399-8C22-6462-A3EC-E0BC0855581C}"/>
              </a:ext>
            </a:extLst>
          </p:cNvPr>
          <p:cNvSpPr txBox="1"/>
          <p:nvPr/>
        </p:nvSpPr>
        <p:spPr>
          <a:xfrm>
            <a:off x="7479787" y="1372746"/>
            <a:ext cx="11842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14 percentage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A96D2-CA93-4B72-B0F8-6B13C4FEA49B}"/>
              </a:ext>
            </a:extLst>
          </p:cNvPr>
          <p:cNvSpPr txBox="1"/>
          <p:nvPr/>
        </p:nvSpPr>
        <p:spPr>
          <a:xfrm>
            <a:off x="7219742" y="2051364"/>
            <a:ext cx="11842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13 percentage points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E90494-369B-6E39-FF07-B837A632399D}"/>
              </a:ext>
            </a:extLst>
          </p:cNvPr>
          <p:cNvSpPr txBox="1"/>
          <p:nvPr/>
        </p:nvSpPr>
        <p:spPr>
          <a:xfrm>
            <a:off x="7182580" y="2261748"/>
            <a:ext cx="11842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15 percentage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A103D6-CB08-BCA3-658E-2DB43977A271}"/>
              </a:ext>
            </a:extLst>
          </p:cNvPr>
          <p:cNvSpPr txBox="1"/>
          <p:nvPr/>
        </p:nvSpPr>
        <p:spPr>
          <a:xfrm>
            <a:off x="7189716" y="2503617"/>
            <a:ext cx="11842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11 percentage points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AF22C2-597B-A9A3-1876-C72BB93577C4}"/>
              </a:ext>
            </a:extLst>
          </p:cNvPr>
          <p:cNvSpPr txBox="1"/>
          <p:nvPr/>
        </p:nvSpPr>
        <p:spPr>
          <a:xfrm>
            <a:off x="7130101" y="2733819"/>
            <a:ext cx="11842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12 percentage points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AA7740-F048-1206-9B0F-0E6A1F1B6C56}"/>
              </a:ext>
            </a:extLst>
          </p:cNvPr>
          <p:cNvSpPr txBox="1"/>
          <p:nvPr/>
        </p:nvSpPr>
        <p:spPr>
          <a:xfrm>
            <a:off x="6756561" y="3624127"/>
            <a:ext cx="11842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10 percentage points</a:t>
            </a:r>
          </a:p>
        </p:txBody>
      </p:sp>
    </p:spTree>
    <p:extLst>
      <p:ext uri="{BB962C8B-B14F-4D97-AF65-F5344CB8AC3E}">
        <p14:creationId xmlns:p14="http://schemas.microsoft.com/office/powerpoint/2010/main" val="2299825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80228-7A2C-447C-9F91-60F1B775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79" y="320139"/>
            <a:ext cx="8654945" cy="313932"/>
          </a:xfrm>
        </p:spPr>
        <p:txBody>
          <a:bodyPr/>
          <a:lstStyle/>
          <a:p>
            <a:r>
              <a:rPr lang="en-GB" dirty="0"/>
              <a:t>Corporate Affairs Priorities Differ Across Regions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42CFF-EEB9-40C3-95C4-8BCAE6C96A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062" y="4750961"/>
            <a:ext cx="6478499" cy="369332"/>
          </a:xfrm>
        </p:spPr>
        <p:txBody>
          <a:bodyPr/>
          <a:lstStyle/>
          <a:p>
            <a:r>
              <a:rPr lang="en-GB" dirty="0"/>
              <a:t>Q11. In thinking of each of the following activities that may be part of your professional responsibilities, would you say that they have become a more or less prominent part of your role compared with three years ago?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871533-AA9B-4978-AC8A-A35F4367FA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948" y="656247"/>
            <a:ext cx="8662896" cy="276999"/>
          </a:xfrm>
        </p:spPr>
        <p:txBody>
          <a:bodyPr/>
          <a:lstStyle/>
          <a:p>
            <a:r>
              <a:rPr lang="en-GB" b="1" dirty="0"/>
              <a:t>Extent to Which Roles in Corporate Affairs Have Become More Prominent (6+7 on a 7-point Scale), by Region,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9703FD-142A-C0E3-4E3B-95D001B57A88}"/>
              </a:ext>
            </a:extLst>
          </p:cNvPr>
          <p:cNvSpPr txBox="1"/>
          <p:nvPr/>
        </p:nvSpPr>
        <p:spPr>
          <a:xfrm>
            <a:off x="256656" y="1672927"/>
            <a:ext cx="1600223" cy="2218657"/>
          </a:xfrm>
          <a:custGeom>
            <a:avLst/>
            <a:gdLst>
              <a:gd name="connsiteX0" fmla="*/ 0 w 1691640"/>
              <a:gd name="connsiteY0" fmla="*/ 0 h 1424940"/>
              <a:gd name="connsiteX1" fmla="*/ 1691640 w 1691640"/>
              <a:gd name="connsiteY1" fmla="*/ 0 h 1424940"/>
              <a:gd name="connsiteX2" fmla="*/ 1691640 w 1691640"/>
              <a:gd name="connsiteY2" fmla="*/ 1424940 h 1424940"/>
              <a:gd name="connsiteX3" fmla="*/ 0 w 1691640"/>
              <a:gd name="connsiteY3" fmla="*/ 1424940 h 1424940"/>
              <a:gd name="connsiteX4" fmla="*/ 0 w 1691640"/>
              <a:gd name="connsiteY4" fmla="*/ 0 h 1424940"/>
              <a:gd name="connsiteX0" fmla="*/ 0 w 1706880"/>
              <a:gd name="connsiteY0" fmla="*/ 83820 h 1508760"/>
              <a:gd name="connsiteX1" fmla="*/ 1706880 w 1706880"/>
              <a:gd name="connsiteY1" fmla="*/ 0 h 1508760"/>
              <a:gd name="connsiteX2" fmla="*/ 1691640 w 1706880"/>
              <a:gd name="connsiteY2" fmla="*/ 1508760 h 1508760"/>
              <a:gd name="connsiteX3" fmla="*/ 0 w 1706880"/>
              <a:gd name="connsiteY3" fmla="*/ 1508760 h 1508760"/>
              <a:gd name="connsiteX4" fmla="*/ 0 w 1706880"/>
              <a:gd name="connsiteY4" fmla="*/ 8382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1508760">
                <a:moveTo>
                  <a:pt x="0" y="83820"/>
                </a:moveTo>
                <a:lnTo>
                  <a:pt x="1706880" y="0"/>
                </a:lnTo>
                <a:lnTo>
                  <a:pt x="1691640" y="1508760"/>
                </a:lnTo>
                <a:lnTo>
                  <a:pt x="0" y="1508760"/>
                </a:lnTo>
                <a:lnTo>
                  <a:pt x="0" y="83820"/>
                </a:lnTo>
                <a:close/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72000" tIns="144000" rIns="72000" bIns="72000" rtlCol="0">
            <a:spAutoFit/>
          </a:bodyPr>
          <a:lstStyle/>
          <a:p>
            <a:pPr algn="ctr"/>
            <a:endParaRPr lang="en-US" sz="1000" b="1" dirty="0"/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chemeClr val="accent4"/>
                </a:solidFill>
              </a:rPr>
              <a:t>Stakeholder engagement (86%)</a:t>
            </a:r>
            <a:br>
              <a:rPr lang="en-US" sz="1000" b="1" dirty="0">
                <a:solidFill>
                  <a:schemeClr val="accent4"/>
                </a:solidFill>
              </a:rPr>
            </a:br>
            <a:endParaRPr lang="en-US" sz="1000" b="1" dirty="0">
              <a:solidFill>
                <a:schemeClr val="accent4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chemeClr val="accent5"/>
                </a:solidFill>
              </a:rPr>
              <a:t>Capturing and understanding social context (86%)</a:t>
            </a:r>
            <a:br>
              <a:rPr lang="en-US" sz="1000" b="1" dirty="0">
                <a:solidFill>
                  <a:schemeClr val="accent5"/>
                </a:solidFill>
              </a:rPr>
            </a:br>
            <a:endParaRPr lang="en-US" sz="1000" b="1" dirty="0">
              <a:solidFill>
                <a:schemeClr val="accent5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chemeClr val="accent4">
                    <a:lumMod val="75000"/>
                  </a:schemeClr>
                </a:solidFill>
              </a:rPr>
              <a:t>Assessing stakeholder opinions and expectations (84%)</a:t>
            </a:r>
          </a:p>
          <a:p>
            <a:pPr marL="228600" indent="-228600">
              <a:buFont typeface="+mj-lt"/>
              <a:buAutoNum type="arabicPeriod"/>
            </a:pPr>
            <a:endParaRPr lang="en-US" sz="1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F939F-489C-C0D8-25D2-E85410503DCE}"/>
              </a:ext>
            </a:extLst>
          </p:cNvPr>
          <p:cNvSpPr txBox="1"/>
          <p:nvPr/>
        </p:nvSpPr>
        <p:spPr>
          <a:xfrm>
            <a:off x="2021791" y="1668413"/>
            <a:ext cx="1600223" cy="2218657"/>
          </a:xfrm>
          <a:custGeom>
            <a:avLst/>
            <a:gdLst>
              <a:gd name="connsiteX0" fmla="*/ 0 w 1691640"/>
              <a:gd name="connsiteY0" fmla="*/ 0 h 1424940"/>
              <a:gd name="connsiteX1" fmla="*/ 1691640 w 1691640"/>
              <a:gd name="connsiteY1" fmla="*/ 0 h 1424940"/>
              <a:gd name="connsiteX2" fmla="*/ 1691640 w 1691640"/>
              <a:gd name="connsiteY2" fmla="*/ 1424940 h 1424940"/>
              <a:gd name="connsiteX3" fmla="*/ 0 w 1691640"/>
              <a:gd name="connsiteY3" fmla="*/ 1424940 h 1424940"/>
              <a:gd name="connsiteX4" fmla="*/ 0 w 1691640"/>
              <a:gd name="connsiteY4" fmla="*/ 0 h 1424940"/>
              <a:gd name="connsiteX0" fmla="*/ 0 w 1706880"/>
              <a:gd name="connsiteY0" fmla="*/ 83820 h 1508760"/>
              <a:gd name="connsiteX1" fmla="*/ 1706880 w 1706880"/>
              <a:gd name="connsiteY1" fmla="*/ 0 h 1508760"/>
              <a:gd name="connsiteX2" fmla="*/ 1691640 w 1706880"/>
              <a:gd name="connsiteY2" fmla="*/ 1508760 h 1508760"/>
              <a:gd name="connsiteX3" fmla="*/ 0 w 1706880"/>
              <a:gd name="connsiteY3" fmla="*/ 1508760 h 1508760"/>
              <a:gd name="connsiteX4" fmla="*/ 0 w 1706880"/>
              <a:gd name="connsiteY4" fmla="*/ 8382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1508760">
                <a:moveTo>
                  <a:pt x="0" y="83820"/>
                </a:moveTo>
                <a:lnTo>
                  <a:pt x="1706880" y="0"/>
                </a:lnTo>
                <a:lnTo>
                  <a:pt x="1691640" y="1508760"/>
                </a:lnTo>
                <a:lnTo>
                  <a:pt x="0" y="1508760"/>
                </a:lnTo>
                <a:lnTo>
                  <a:pt x="0" y="83820"/>
                </a:lnTo>
                <a:close/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72000" tIns="144000" rIns="72000" bIns="72000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sz="1000" b="1">
              <a:solidFill>
                <a:schemeClr val="accent6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b="1">
                <a:solidFill>
                  <a:schemeClr val="accent6"/>
                </a:solidFill>
              </a:rPr>
              <a:t>Managing risk of an organisation (87%)</a:t>
            </a:r>
            <a:br>
              <a:rPr lang="en-US" sz="1000" b="1">
                <a:solidFill>
                  <a:schemeClr val="accent6"/>
                </a:solidFill>
              </a:rPr>
            </a:br>
            <a:endParaRPr lang="en-US" sz="1000" b="1">
              <a:solidFill>
                <a:schemeClr val="accent6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b="1">
                <a:solidFill>
                  <a:schemeClr val="accent4"/>
                </a:solidFill>
              </a:rPr>
              <a:t>Stakeholder engagement (71%)</a:t>
            </a:r>
            <a:br>
              <a:rPr lang="en-US" sz="1000" b="1">
                <a:solidFill>
                  <a:schemeClr val="accent4"/>
                </a:solidFill>
              </a:rPr>
            </a:br>
            <a:endParaRPr lang="en-US" sz="1000" b="1">
              <a:solidFill>
                <a:schemeClr val="accent4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b="1">
                <a:solidFill>
                  <a:srgbClr val="00B050"/>
                </a:solidFill>
              </a:rPr>
              <a:t>Mapping and prioritising stakeholders (67%)</a:t>
            </a:r>
          </a:p>
          <a:p>
            <a:pPr marL="228600" indent="-228600">
              <a:buFont typeface="+mj-lt"/>
              <a:buAutoNum type="arabicPeriod"/>
            </a:pPr>
            <a:endParaRPr lang="en-US" sz="1000" b="1"/>
          </a:p>
          <a:p>
            <a:pPr marL="228600" indent="-228600">
              <a:buFont typeface="+mj-lt"/>
              <a:buAutoNum type="arabicPeriod"/>
            </a:pPr>
            <a:endParaRPr lang="en-US" sz="1000" b="1"/>
          </a:p>
          <a:p>
            <a:pPr marL="228600" indent="-228600">
              <a:buFont typeface="+mj-lt"/>
              <a:buAutoNum type="arabicPeriod"/>
            </a:pPr>
            <a:endParaRPr lang="en-US" sz="10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7C2C4-D7FF-39B4-8E6E-53E850D69BE9}"/>
              </a:ext>
            </a:extLst>
          </p:cNvPr>
          <p:cNvSpPr txBox="1"/>
          <p:nvPr/>
        </p:nvSpPr>
        <p:spPr>
          <a:xfrm>
            <a:off x="3786926" y="1668413"/>
            <a:ext cx="1600223" cy="2226351"/>
          </a:xfrm>
          <a:custGeom>
            <a:avLst/>
            <a:gdLst>
              <a:gd name="connsiteX0" fmla="*/ 0 w 1691640"/>
              <a:gd name="connsiteY0" fmla="*/ 0 h 1424940"/>
              <a:gd name="connsiteX1" fmla="*/ 1691640 w 1691640"/>
              <a:gd name="connsiteY1" fmla="*/ 0 h 1424940"/>
              <a:gd name="connsiteX2" fmla="*/ 1691640 w 1691640"/>
              <a:gd name="connsiteY2" fmla="*/ 1424940 h 1424940"/>
              <a:gd name="connsiteX3" fmla="*/ 0 w 1691640"/>
              <a:gd name="connsiteY3" fmla="*/ 1424940 h 1424940"/>
              <a:gd name="connsiteX4" fmla="*/ 0 w 1691640"/>
              <a:gd name="connsiteY4" fmla="*/ 0 h 1424940"/>
              <a:gd name="connsiteX0" fmla="*/ 0 w 1706880"/>
              <a:gd name="connsiteY0" fmla="*/ 83820 h 1508760"/>
              <a:gd name="connsiteX1" fmla="*/ 1706880 w 1706880"/>
              <a:gd name="connsiteY1" fmla="*/ 0 h 1508760"/>
              <a:gd name="connsiteX2" fmla="*/ 1691640 w 1706880"/>
              <a:gd name="connsiteY2" fmla="*/ 1508760 h 1508760"/>
              <a:gd name="connsiteX3" fmla="*/ 0 w 1706880"/>
              <a:gd name="connsiteY3" fmla="*/ 1508760 h 1508760"/>
              <a:gd name="connsiteX4" fmla="*/ 0 w 1706880"/>
              <a:gd name="connsiteY4" fmla="*/ 8382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1508760">
                <a:moveTo>
                  <a:pt x="0" y="83820"/>
                </a:moveTo>
                <a:lnTo>
                  <a:pt x="1706880" y="0"/>
                </a:lnTo>
                <a:lnTo>
                  <a:pt x="1691640" y="1508760"/>
                </a:lnTo>
                <a:lnTo>
                  <a:pt x="0" y="1508760"/>
                </a:lnTo>
                <a:lnTo>
                  <a:pt x="0" y="83820"/>
                </a:lnTo>
                <a:close/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72000" tIns="144000" rIns="72000" bIns="72000" rtlCol="0">
            <a:spAutoFit/>
          </a:bodyPr>
          <a:lstStyle/>
          <a:p>
            <a:pPr algn="ctr"/>
            <a:endParaRPr lang="en-US" sz="1050" b="1"/>
          </a:p>
          <a:p>
            <a:pPr marL="228600" indent="-228600">
              <a:buFont typeface="+mj-lt"/>
              <a:buAutoNum type="arabicPeriod"/>
            </a:pPr>
            <a:r>
              <a:rPr lang="en-US" sz="1000" b="1">
                <a:solidFill>
                  <a:schemeClr val="accent5"/>
                </a:solidFill>
              </a:rPr>
              <a:t>Capturing and understanding social context (66%)</a:t>
            </a:r>
            <a:br>
              <a:rPr lang="en-US" sz="1000" b="1">
                <a:solidFill>
                  <a:schemeClr val="accent5"/>
                </a:solidFill>
              </a:rPr>
            </a:br>
            <a:endParaRPr lang="en-US" sz="1000" b="1">
              <a:solidFill>
                <a:schemeClr val="accent5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b="1">
                <a:solidFill>
                  <a:schemeClr val="accent4"/>
                </a:solidFill>
              </a:rPr>
              <a:t>Stakeholder engagement (63%)</a:t>
            </a:r>
            <a:br>
              <a:rPr lang="en-US" sz="1000" b="1">
                <a:solidFill>
                  <a:schemeClr val="accent4"/>
                </a:solidFill>
              </a:rPr>
            </a:br>
            <a:endParaRPr lang="en-US" sz="1000" b="1">
              <a:solidFill>
                <a:schemeClr val="accent4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b="1">
                <a:solidFill>
                  <a:srgbClr val="3B455B"/>
                </a:solidFill>
              </a:rPr>
              <a:t>Developing thought leadership activities (60%)</a:t>
            </a:r>
          </a:p>
          <a:p>
            <a:pPr marL="228600" indent="-228600">
              <a:buFont typeface="+mj-lt"/>
              <a:buAutoNum type="arabicPeriod"/>
            </a:pPr>
            <a:endParaRPr lang="en-US" sz="1000" b="1">
              <a:solidFill>
                <a:srgbClr val="3B455B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sz="10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A05C7-68B9-D386-CD89-E74322523D39}"/>
              </a:ext>
            </a:extLst>
          </p:cNvPr>
          <p:cNvSpPr txBox="1"/>
          <p:nvPr/>
        </p:nvSpPr>
        <p:spPr>
          <a:xfrm>
            <a:off x="5546054" y="1668412"/>
            <a:ext cx="1600223" cy="2218657"/>
          </a:xfrm>
          <a:custGeom>
            <a:avLst/>
            <a:gdLst>
              <a:gd name="connsiteX0" fmla="*/ 0 w 1691640"/>
              <a:gd name="connsiteY0" fmla="*/ 0 h 1424940"/>
              <a:gd name="connsiteX1" fmla="*/ 1691640 w 1691640"/>
              <a:gd name="connsiteY1" fmla="*/ 0 h 1424940"/>
              <a:gd name="connsiteX2" fmla="*/ 1691640 w 1691640"/>
              <a:gd name="connsiteY2" fmla="*/ 1424940 h 1424940"/>
              <a:gd name="connsiteX3" fmla="*/ 0 w 1691640"/>
              <a:gd name="connsiteY3" fmla="*/ 1424940 h 1424940"/>
              <a:gd name="connsiteX4" fmla="*/ 0 w 1691640"/>
              <a:gd name="connsiteY4" fmla="*/ 0 h 1424940"/>
              <a:gd name="connsiteX0" fmla="*/ 0 w 1706880"/>
              <a:gd name="connsiteY0" fmla="*/ 83820 h 1508760"/>
              <a:gd name="connsiteX1" fmla="*/ 1706880 w 1706880"/>
              <a:gd name="connsiteY1" fmla="*/ 0 h 1508760"/>
              <a:gd name="connsiteX2" fmla="*/ 1691640 w 1706880"/>
              <a:gd name="connsiteY2" fmla="*/ 1508760 h 1508760"/>
              <a:gd name="connsiteX3" fmla="*/ 0 w 1706880"/>
              <a:gd name="connsiteY3" fmla="*/ 1508760 h 1508760"/>
              <a:gd name="connsiteX4" fmla="*/ 0 w 1706880"/>
              <a:gd name="connsiteY4" fmla="*/ 8382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1508760">
                <a:moveTo>
                  <a:pt x="0" y="83820"/>
                </a:moveTo>
                <a:lnTo>
                  <a:pt x="1706880" y="0"/>
                </a:lnTo>
                <a:lnTo>
                  <a:pt x="1691640" y="1508760"/>
                </a:lnTo>
                <a:lnTo>
                  <a:pt x="0" y="1508760"/>
                </a:lnTo>
                <a:lnTo>
                  <a:pt x="0" y="83820"/>
                </a:lnTo>
                <a:close/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72000" tIns="144000" rIns="72000" bIns="72000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sz="1000" b="1">
              <a:solidFill>
                <a:schemeClr val="accent4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b="1">
                <a:solidFill>
                  <a:schemeClr val="accent4"/>
                </a:solidFill>
              </a:rPr>
              <a:t>Stakeholder engagement (92%)</a:t>
            </a:r>
            <a:br>
              <a:rPr lang="en-US" sz="1000" b="1">
                <a:solidFill>
                  <a:schemeClr val="accent4"/>
                </a:solidFill>
              </a:rPr>
            </a:br>
            <a:endParaRPr lang="en-US" sz="1000" b="1">
              <a:solidFill>
                <a:schemeClr val="accent4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b="1">
                <a:solidFill>
                  <a:schemeClr val="accent5">
                    <a:lumMod val="50000"/>
                  </a:schemeClr>
                </a:solidFill>
              </a:rPr>
              <a:t>Aligning local initiatives with global strategy (83%)</a:t>
            </a:r>
            <a:br>
              <a:rPr lang="en-US" sz="1000" b="1">
                <a:solidFill>
                  <a:schemeClr val="accent5">
                    <a:lumMod val="50000"/>
                  </a:schemeClr>
                </a:solidFill>
              </a:rPr>
            </a:br>
            <a:endParaRPr lang="en-US" sz="1000" b="1">
              <a:solidFill>
                <a:schemeClr val="accent5">
                  <a:lumMod val="50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b="1">
                <a:solidFill>
                  <a:schemeClr val="bg1">
                    <a:lumMod val="65000"/>
                  </a:schemeClr>
                </a:solidFill>
              </a:rPr>
              <a:t>Prepping/ supporting senior leadership (80%)</a:t>
            </a:r>
          </a:p>
          <a:p>
            <a:pPr marL="228600" indent="-228600">
              <a:buFont typeface="+mj-lt"/>
              <a:buAutoNum type="arabicPeriod"/>
            </a:pPr>
            <a:endParaRPr lang="en-US" sz="10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4641EC-1931-801E-2583-2FF3284B0B80}"/>
              </a:ext>
            </a:extLst>
          </p:cNvPr>
          <p:cNvSpPr txBox="1"/>
          <p:nvPr/>
        </p:nvSpPr>
        <p:spPr>
          <a:xfrm>
            <a:off x="7305182" y="1653192"/>
            <a:ext cx="1600223" cy="2218657"/>
          </a:xfrm>
          <a:custGeom>
            <a:avLst/>
            <a:gdLst>
              <a:gd name="connsiteX0" fmla="*/ 0 w 1691640"/>
              <a:gd name="connsiteY0" fmla="*/ 0 h 1424940"/>
              <a:gd name="connsiteX1" fmla="*/ 1691640 w 1691640"/>
              <a:gd name="connsiteY1" fmla="*/ 0 h 1424940"/>
              <a:gd name="connsiteX2" fmla="*/ 1691640 w 1691640"/>
              <a:gd name="connsiteY2" fmla="*/ 1424940 h 1424940"/>
              <a:gd name="connsiteX3" fmla="*/ 0 w 1691640"/>
              <a:gd name="connsiteY3" fmla="*/ 1424940 h 1424940"/>
              <a:gd name="connsiteX4" fmla="*/ 0 w 1691640"/>
              <a:gd name="connsiteY4" fmla="*/ 0 h 1424940"/>
              <a:gd name="connsiteX0" fmla="*/ 0 w 1706880"/>
              <a:gd name="connsiteY0" fmla="*/ 83820 h 1508760"/>
              <a:gd name="connsiteX1" fmla="*/ 1706880 w 1706880"/>
              <a:gd name="connsiteY1" fmla="*/ 0 h 1508760"/>
              <a:gd name="connsiteX2" fmla="*/ 1691640 w 1706880"/>
              <a:gd name="connsiteY2" fmla="*/ 1508760 h 1508760"/>
              <a:gd name="connsiteX3" fmla="*/ 0 w 1706880"/>
              <a:gd name="connsiteY3" fmla="*/ 1508760 h 1508760"/>
              <a:gd name="connsiteX4" fmla="*/ 0 w 1706880"/>
              <a:gd name="connsiteY4" fmla="*/ 83820 h 150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1508760">
                <a:moveTo>
                  <a:pt x="0" y="83820"/>
                </a:moveTo>
                <a:lnTo>
                  <a:pt x="1706880" y="0"/>
                </a:lnTo>
                <a:lnTo>
                  <a:pt x="1691640" y="1508760"/>
                </a:lnTo>
                <a:lnTo>
                  <a:pt x="0" y="1508760"/>
                </a:lnTo>
                <a:lnTo>
                  <a:pt x="0" y="83820"/>
                </a:lnTo>
                <a:close/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72000" tIns="144000" rIns="72000" bIns="72000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en-US" sz="1000" b="1"/>
          </a:p>
          <a:p>
            <a:pPr marL="228600" indent="-228600">
              <a:buFont typeface="+mj-lt"/>
              <a:buAutoNum type="arabicPeriod"/>
            </a:pPr>
            <a:r>
              <a:rPr lang="en-US" sz="1000" b="1"/>
              <a:t>Developing thought leadership activities (68%) </a:t>
            </a:r>
            <a:br>
              <a:rPr lang="en-US" sz="1000" b="1"/>
            </a:br>
            <a:endParaRPr lang="en-US" sz="1000" b="1"/>
          </a:p>
          <a:p>
            <a:pPr marL="228600" indent="-228600">
              <a:buFont typeface="+mj-lt"/>
              <a:buAutoNum type="arabicPeriod"/>
            </a:pPr>
            <a:r>
              <a:rPr lang="en-US" sz="1000" b="1">
                <a:solidFill>
                  <a:schemeClr val="accent6"/>
                </a:solidFill>
              </a:rPr>
              <a:t>Managing risk of an organisation (67%)</a:t>
            </a:r>
            <a:br>
              <a:rPr lang="en-US" sz="1000" b="1">
                <a:solidFill>
                  <a:schemeClr val="accent6"/>
                </a:solidFill>
              </a:rPr>
            </a:br>
            <a:endParaRPr lang="en-US" sz="1000" b="1">
              <a:solidFill>
                <a:schemeClr val="accent6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b="1">
                <a:solidFill>
                  <a:schemeClr val="accent5"/>
                </a:solidFill>
              </a:rPr>
              <a:t>Capturing and understanding social context (65%)</a:t>
            </a:r>
          </a:p>
          <a:p>
            <a:pPr marL="228600" indent="-228600">
              <a:buFont typeface="+mj-lt"/>
              <a:buAutoNum type="arabicPeriod"/>
            </a:pPr>
            <a:endParaRPr lang="en-US" sz="1000" b="1">
              <a:solidFill>
                <a:schemeClr val="accent5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sz="1000" b="1">
              <a:solidFill>
                <a:schemeClr val="accent5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7719E5-AC38-194A-EF40-21F30A2CC0E4}"/>
              </a:ext>
            </a:extLst>
          </p:cNvPr>
          <p:cNvSpPr txBox="1"/>
          <p:nvPr/>
        </p:nvSpPr>
        <p:spPr>
          <a:xfrm>
            <a:off x="733745" y="1345632"/>
            <a:ext cx="6460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/>
              <a:t>Africa</a:t>
            </a:r>
            <a:endParaRPr lang="en-GB" sz="1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6F29D6-C3EF-0360-884A-426C94A5BE0E}"/>
              </a:ext>
            </a:extLst>
          </p:cNvPr>
          <p:cNvSpPr txBox="1"/>
          <p:nvPr/>
        </p:nvSpPr>
        <p:spPr>
          <a:xfrm>
            <a:off x="2289164" y="1345632"/>
            <a:ext cx="10654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/>
              <a:t>Asia-Pacific</a:t>
            </a:r>
            <a:endParaRPr lang="en-GB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F26AE5-5A82-6BB9-7654-38B08341E3D2}"/>
              </a:ext>
            </a:extLst>
          </p:cNvPr>
          <p:cNvSpPr txBox="1"/>
          <p:nvPr/>
        </p:nvSpPr>
        <p:spPr>
          <a:xfrm>
            <a:off x="4054299" y="1337707"/>
            <a:ext cx="10654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/>
              <a:t>Europe</a:t>
            </a:r>
            <a:endParaRPr lang="en-GB" sz="12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A2CE50-AAC3-8F1E-CDE8-52BB9B4A3872}"/>
              </a:ext>
            </a:extLst>
          </p:cNvPr>
          <p:cNvSpPr txBox="1"/>
          <p:nvPr/>
        </p:nvSpPr>
        <p:spPr>
          <a:xfrm>
            <a:off x="5744784" y="1337706"/>
            <a:ext cx="12027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/>
              <a:t>Latin America</a:t>
            </a:r>
            <a:endParaRPr lang="en-GB" sz="1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347B6B-FAAB-700A-E179-08BAB5608EB3}"/>
              </a:ext>
            </a:extLst>
          </p:cNvPr>
          <p:cNvSpPr txBox="1"/>
          <p:nvPr/>
        </p:nvSpPr>
        <p:spPr>
          <a:xfrm>
            <a:off x="7387645" y="1345632"/>
            <a:ext cx="1517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/>
              <a:t>North America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520520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C22F5-1115-1F52-3F3A-0847ED805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60" y="253646"/>
            <a:ext cx="8654945" cy="369332"/>
          </a:xfrm>
        </p:spPr>
        <p:txBody>
          <a:bodyPr/>
          <a:lstStyle/>
          <a:p>
            <a:r>
              <a:rPr lang="en-GB" sz="2000">
                <a:latin typeface="Segoe UI"/>
                <a:cs typeface="Segoe UI"/>
              </a:rPr>
              <a:t>Our Panellists today</a:t>
            </a:r>
            <a:endParaRPr lang="en-GB" sz="2000"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CA0A8-DBB6-F919-DC13-A38743417F28}"/>
              </a:ext>
            </a:extLst>
          </p:cNvPr>
          <p:cNvSpPr txBox="1"/>
          <p:nvPr/>
        </p:nvSpPr>
        <p:spPr>
          <a:xfrm>
            <a:off x="3565174" y="2920635"/>
            <a:ext cx="1759261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>
                <a:solidFill>
                  <a:srgbClr val="18A8E2"/>
                </a:solidFill>
                <a:latin typeface="Segoe UI"/>
                <a:cs typeface="Segoe UI"/>
              </a:rPr>
              <a:t>Julio Gama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18A8E2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algn="ctr"/>
            <a:r>
              <a:rPr lang="en-US" sz="1400" i="1">
                <a:effectLst/>
                <a:latin typeface="Segoe UI"/>
                <a:ea typeface="Calibri"/>
                <a:cs typeface="Segoe UI"/>
              </a:rPr>
              <a:t>Global </a:t>
            </a:r>
            <a:r>
              <a:rPr lang="en-US" sz="1400" i="1">
                <a:latin typeface="Segoe UI"/>
                <a:ea typeface="Calibri"/>
                <a:cs typeface="Segoe UI"/>
              </a:rPr>
              <a:t>Director of Communications,</a:t>
            </a:r>
            <a:endParaRPr lang="en-GB" sz="1400" i="1">
              <a:latin typeface="Segoe UI"/>
              <a:ea typeface="Calibri"/>
              <a:cs typeface="Segoe UI"/>
            </a:endParaRPr>
          </a:p>
          <a:p>
            <a:pPr algn="ctr"/>
            <a:r>
              <a:rPr lang="en-US" sz="1400" i="1">
                <a:latin typeface="Segoe UI"/>
                <a:ea typeface="Calibri"/>
                <a:cs typeface="Segoe UI"/>
              </a:rPr>
              <a:t>Vale Base Metals,</a:t>
            </a:r>
            <a:endParaRPr lang="en-GB" sz="1400" i="1">
              <a:latin typeface="Segoe UI"/>
              <a:ea typeface="Calibri"/>
              <a:cs typeface="Segoe UI"/>
            </a:endParaRPr>
          </a:p>
          <a:p>
            <a:pPr algn="ctr"/>
            <a:r>
              <a:rPr lang="en-US" sz="1400" i="1">
                <a:latin typeface="Segoe UI"/>
                <a:ea typeface="Calibri"/>
                <a:cs typeface="Segoe UI"/>
              </a:rPr>
              <a:t>Toronto</a:t>
            </a:r>
            <a:r>
              <a:rPr lang="en-GB" sz="1400" i="1">
                <a:latin typeface="Segoe UI"/>
                <a:ea typeface="Calibri"/>
                <a:cs typeface="Segoe UI"/>
              </a:rPr>
              <a:t> </a:t>
            </a:r>
            <a:endParaRPr lang="en-GB" sz="1400" i="1">
              <a:cs typeface="Segoe U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61D5E-F829-51B9-ACF2-76ED09E5391C}"/>
              </a:ext>
            </a:extLst>
          </p:cNvPr>
          <p:cNvSpPr txBox="1"/>
          <p:nvPr/>
        </p:nvSpPr>
        <p:spPr>
          <a:xfrm>
            <a:off x="627649" y="2920935"/>
            <a:ext cx="2170184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>
                <a:solidFill>
                  <a:srgbClr val="18A8E2"/>
                </a:solidFill>
                <a:latin typeface="Segoe UI"/>
                <a:cs typeface="Segoe UI"/>
              </a:rPr>
              <a:t>Odette Maher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18A8E2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algn="ctr"/>
            <a:r>
              <a:rPr lang="en-GB" sz="1400" i="1">
                <a:latin typeface="+mj-lt"/>
                <a:ea typeface="Calibri"/>
              </a:rPr>
              <a:t>Head of Communications and Corporate Affairs,</a:t>
            </a:r>
            <a:endParaRPr lang="en-GB" sz="1400" i="1">
              <a:latin typeface="+mj-lt"/>
              <a:ea typeface="Calibri"/>
              <a:cs typeface="Segoe UI"/>
            </a:endParaRPr>
          </a:p>
          <a:p>
            <a:pPr algn="ctr"/>
            <a:r>
              <a:rPr lang="en-GB" sz="1400" i="1">
                <a:latin typeface="+mj-lt"/>
                <a:ea typeface="Calibri"/>
              </a:rPr>
              <a:t>Symphony,</a:t>
            </a:r>
            <a:endParaRPr lang="en-GB" sz="1400" i="1">
              <a:latin typeface="+mj-lt"/>
              <a:ea typeface="Calibri"/>
              <a:cs typeface="Segoe UI"/>
            </a:endParaRPr>
          </a:p>
          <a:p>
            <a:pPr algn="ctr"/>
            <a:r>
              <a:rPr lang="en-GB" sz="1400" i="1">
                <a:latin typeface="+mj-lt"/>
                <a:ea typeface="Calibri"/>
              </a:rPr>
              <a:t>London</a:t>
            </a:r>
            <a:endParaRPr lang="en-GB" sz="1400" i="1">
              <a:latin typeface="+mj-lt"/>
              <a:ea typeface="Calibri"/>
              <a:cs typeface="Segoe U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253D2A-1F8F-9670-5895-65707EF6F8B2}"/>
              </a:ext>
            </a:extLst>
          </p:cNvPr>
          <p:cNvSpPr txBox="1"/>
          <p:nvPr/>
        </p:nvSpPr>
        <p:spPr>
          <a:xfrm>
            <a:off x="5822613" y="2920636"/>
            <a:ext cx="2803618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>
                <a:solidFill>
                  <a:srgbClr val="18A8E2"/>
                </a:solidFill>
                <a:latin typeface="Segoe UI"/>
                <a:cs typeface="Segoe UI"/>
              </a:rPr>
              <a:t>Miki Hirasawa Ashton</a:t>
            </a:r>
            <a:endParaRPr lang="en-US" sz="1400" b="1">
              <a:solidFill>
                <a:srgbClr val="18A8E2"/>
              </a:solidFill>
              <a:effectLst/>
              <a:latin typeface="Segoe UI"/>
              <a:ea typeface="Calibri" panose="020F0502020204030204" pitchFamily="34" charset="0"/>
              <a:cs typeface="Segoe UI"/>
            </a:endParaRPr>
          </a:p>
          <a:p>
            <a:pPr algn="ctr"/>
            <a:r>
              <a:rPr lang="en-CA" sz="1400" i="1">
                <a:effectLst/>
                <a:latin typeface="+mj-lt"/>
                <a:ea typeface="Calibri"/>
              </a:rPr>
              <a:t>Global </a:t>
            </a:r>
            <a:r>
              <a:rPr lang="en-CA" sz="1400" i="1">
                <a:latin typeface="+mj-lt"/>
                <a:ea typeface="Calibri"/>
              </a:rPr>
              <a:t>Sustainability </a:t>
            </a:r>
          </a:p>
          <a:p>
            <a:pPr algn="ctr"/>
            <a:r>
              <a:rPr lang="en-CA" sz="1400" i="1">
                <a:latin typeface="+mj-lt"/>
                <a:ea typeface="Calibri"/>
              </a:rPr>
              <a:t>Engagement Leader,</a:t>
            </a:r>
            <a:endParaRPr lang="en-CA" sz="1400" i="1">
              <a:latin typeface="+mj-lt"/>
              <a:ea typeface="Calibri"/>
              <a:cs typeface="Segoe UI"/>
            </a:endParaRPr>
          </a:p>
          <a:p>
            <a:pPr algn="ctr"/>
            <a:r>
              <a:rPr lang="en-CA" sz="1400" i="1">
                <a:latin typeface="+mj-lt"/>
                <a:ea typeface="Calibri"/>
                <a:cs typeface="Segoe UI"/>
              </a:rPr>
              <a:t>3M,</a:t>
            </a:r>
          </a:p>
          <a:p>
            <a:pPr algn="ctr"/>
            <a:r>
              <a:rPr lang="en-CA" sz="1400" i="1">
                <a:latin typeface="+mj-lt"/>
                <a:ea typeface="Calibri"/>
                <a:cs typeface="Segoe UI"/>
              </a:rPr>
              <a:t>Dubai </a:t>
            </a:r>
          </a:p>
        </p:txBody>
      </p:sp>
      <p:pic>
        <p:nvPicPr>
          <p:cNvPr id="3" name="Picture 2" descr="Miki Hirasawa Ashton">
            <a:extLst>
              <a:ext uri="{FF2B5EF4-FFF2-40B4-BE49-F238E27FC236}">
                <a16:creationId xmlns:a16="http://schemas.microsoft.com/office/drawing/2014/main" id="{139228C7-196F-07DB-967A-F37084FB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696" y="1271229"/>
            <a:ext cx="1403453" cy="1403453"/>
          </a:xfrm>
          <a:prstGeom prst="ellipse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 descr="A person in a suit and glasses&#10;&#10;Description automatically generated">
            <a:extLst>
              <a:ext uri="{FF2B5EF4-FFF2-40B4-BE49-F238E27FC236}">
                <a16:creationId xmlns:a16="http://schemas.microsoft.com/office/drawing/2014/main" id="{2C1246A2-E5AD-33DC-36F9-521996BBE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2"/>
          <a:stretch/>
        </p:blipFill>
        <p:spPr>
          <a:xfrm>
            <a:off x="3766856" y="1333876"/>
            <a:ext cx="1403451" cy="1403452"/>
          </a:xfrm>
          <a:prstGeom prst="ellipse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B9D7C0-7B57-DCA0-1FB9-F109BF123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016" y="1333877"/>
            <a:ext cx="1403451" cy="1403451"/>
          </a:xfrm>
          <a:prstGeom prst="ellipse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3420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E4D46-BE0A-495F-B171-C98F6EC59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1803785"/>
            <a:ext cx="3952752" cy="1323439"/>
          </a:xfrm>
        </p:spPr>
        <p:txBody>
          <a:bodyPr/>
          <a:lstStyle/>
          <a:p>
            <a:r>
              <a:rPr lang="en-GB"/>
              <a:t>About the Survey</a:t>
            </a:r>
          </a:p>
        </p:txBody>
      </p:sp>
    </p:spTree>
    <p:extLst>
      <p:ext uri="{BB962C8B-B14F-4D97-AF65-F5344CB8AC3E}">
        <p14:creationId xmlns:p14="http://schemas.microsoft.com/office/powerpoint/2010/main" val="3437615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">
            <a:extLst>
              <a:ext uri="{FF2B5EF4-FFF2-40B4-BE49-F238E27FC236}">
                <a16:creationId xmlns:a16="http://schemas.microsoft.com/office/drawing/2014/main" id="{60C1104E-0399-B6FF-AC73-047CD45602F4}"/>
              </a:ext>
            </a:extLst>
          </p:cNvPr>
          <p:cNvSpPr/>
          <p:nvPr/>
        </p:nvSpPr>
        <p:spPr>
          <a:xfrm>
            <a:off x="4743394" y="1095428"/>
            <a:ext cx="1858183" cy="3242668"/>
          </a:xfrm>
          <a:prstGeom prst="roundRect">
            <a:avLst>
              <a:gd name="adj" fmla="val 2742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56" name="Rounded Rectangle">
            <a:extLst>
              <a:ext uri="{FF2B5EF4-FFF2-40B4-BE49-F238E27FC236}">
                <a16:creationId xmlns:a16="http://schemas.microsoft.com/office/drawing/2014/main" id="{C8D4BD1A-E7D2-C949-30A2-4EDCE4859FA8}"/>
              </a:ext>
            </a:extLst>
          </p:cNvPr>
          <p:cNvSpPr/>
          <p:nvPr/>
        </p:nvSpPr>
        <p:spPr>
          <a:xfrm>
            <a:off x="6754982" y="1095428"/>
            <a:ext cx="1858183" cy="3242668"/>
          </a:xfrm>
          <a:prstGeom prst="roundRect">
            <a:avLst>
              <a:gd name="adj" fmla="val 2742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57" name="Rounded Rectangle">
            <a:extLst>
              <a:ext uri="{FF2B5EF4-FFF2-40B4-BE49-F238E27FC236}">
                <a16:creationId xmlns:a16="http://schemas.microsoft.com/office/drawing/2014/main" id="{6A4E4639-72E0-E874-4C80-F3EAA674FA4B}"/>
              </a:ext>
            </a:extLst>
          </p:cNvPr>
          <p:cNvSpPr/>
          <p:nvPr/>
        </p:nvSpPr>
        <p:spPr>
          <a:xfrm>
            <a:off x="706226" y="1095428"/>
            <a:ext cx="1858183" cy="3242668"/>
          </a:xfrm>
          <a:prstGeom prst="roundRect">
            <a:avLst>
              <a:gd name="adj" fmla="val 2742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58" name="Rounded Rectangle">
            <a:extLst>
              <a:ext uri="{FF2B5EF4-FFF2-40B4-BE49-F238E27FC236}">
                <a16:creationId xmlns:a16="http://schemas.microsoft.com/office/drawing/2014/main" id="{1E51E7C1-414C-EF98-BBB7-DFE7FDEB817B}"/>
              </a:ext>
            </a:extLst>
          </p:cNvPr>
          <p:cNvSpPr/>
          <p:nvPr/>
        </p:nvSpPr>
        <p:spPr>
          <a:xfrm>
            <a:off x="2748436" y="1095428"/>
            <a:ext cx="1858183" cy="3242668"/>
          </a:xfrm>
          <a:prstGeom prst="roundRect">
            <a:avLst>
              <a:gd name="adj" fmla="val 2742"/>
            </a:avLst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21321EF-24FD-00D9-0259-15D633C665D9}"/>
              </a:ext>
            </a:extLst>
          </p:cNvPr>
          <p:cNvSpPr txBox="1"/>
          <p:nvPr/>
        </p:nvSpPr>
        <p:spPr>
          <a:xfrm>
            <a:off x="4898485" y="2555867"/>
            <a:ext cx="15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Broad spectrum of Corporate Affairs, Corporate Communications, and related practitioners participated in the research</a:t>
            </a:r>
          </a:p>
        </p:txBody>
      </p:sp>
      <p:sp>
        <p:nvSpPr>
          <p:cNvPr id="68" name="CuadroTexto 351">
            <a:extLst>
              <a:ext uri="{FF2B5EF4-FFF2-40B4-BE49-F238E27FC236}">
                <a16:creationId xmlns:a16="http://schemas.microsoft.com/office/drawing/2014/main" id="{382658A2-1BF7-6B8B-94D0-F090A10DCEC7}"/>
              </a:ext>
            </a:extLst>
          </p:cNvPr>
          <p:cNvSpPr txBox="1"/>
          <p:nvPr/>
        </p:nvSpPr>
        <p:spPr>
          <a:xfrm>
            <a:off x="4964054" y="1953933"/>
            <a:ext cx="14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Cross-functions and sectors</a:t>
            </a:r>
          </a:p>
        </p:txBody>
      </p:sp>
      <p:graphicFrame>
        <p:nvGraphicFramePr>
          <p:cNvPr id="69" name="Chart 68">
            <a:extLst>
              <a:ext uri="{FF2B5EF4-FFF2-40B4-BE49-F238E27FC236}">
                <a16:creationId xmlns:a16="http://schemas.microsoft.com/office/drawing/2014/main" id="{0C889598-652D-87C4-8BC5-0B15039A8111}"/>
              </a:ext>
            </a:extLst>
          </p:cNvPr>
          <p:cNvGraphicFramePr/>
          <p:nvPr/>
        </p:nvGraphicFramePr>
        <p:xfrm>
          <a:off x="6910073" y="3026303"/>
          <a:ext cx="1548000" cy="1209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6B461A6C-411A-94B6-B785-2A92225D1921}"/>
              </a:ext>
            </a:extLst>
          </p:cNvPr>
          <p:cNvSpPr txBox="1"/>
          <p:nvPr/>
        </p:nvSpPr>
        <p:spPr>
          <a:xfrm>
            <a:off x="6910073" y="2555867"/>
            <a:ext cx="15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Participants from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</a:b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43 countries</a:t>
            </a:r>
          </a:p>
        </p:txBody>
      </p:sp>
      <p:sp>
        <p:nvSpPr>
          <p:cNvPr id="79" name="CuadroTexto 351">
            <a:extLst>
              <a:ext uri="{FF2B5EF4-FFF2-40B4-BE49-F238E27FC236}">
                <a16:creationId xmlns:a16="http://schemas.microsoft.com/office/drawing/2014/main" id="{1939E282-E4EC-8115-EEA9-7050129FA074}"/>
              </a:ext>
            </a:extLst>
          </p:cNvPr>
          <p:cNvSpPr txBox="1"/>
          <p:nvPr/>
        </p:nvSpPr>
        <p:spPr>
          <a:xfrm>
            <a:off x="6975642" y="1953933"/>
            <a:ext cx="14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International perspectives</a:t>
            </a:r>
          </a:p>
        </p:txBody>
      </p:sp>
      <p:graphicFrame>
        <p:nvGraphicFramePr>
          <p:cNvPr id="80" name="Chart 79">
            <a:extLst>
              <a:ext uri="{FF2B5EF4-FFF2-40B4-BE49-F238E27FC236}">
                <a16:creationId xmlns:a16="http://schemas.microsoft.com/office/drawing/2014/main" id="{995E96FA-2ABD-1701-89C4-9C25209ADAD1}"/>
              </a:ext>
            </a:extLst>
          </p:cNvPr>
          <p:cNvGraphicFramePr/>
          <p:nvPr/>
        </p:nvGraphicFramePr>
        <p:xfrm>
          <a:off x="942592" y="3048156"/>
          <a:ext cx="1441655" cy="117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9" name="TextBox 88">
            <a:extLst>
              <a:ext uri="{FF2B5EF4-FFF2-40B4-BE49-F238E27FC236}">
                <a16:creationId xmlns:a16="http://schemas.microsoft.com/office/drawing/2014/main" id="{0E9C4427-B0A8-5288-5DAA-A6699B97463D}"/>
              </a:ext>
            </a:extLst>
          </p:cNvPr>
          <p:cNvSpPr txBox="1"/>
          <p:nvPr/>
        </p:nvSpPr>
        <p:spPr>
          <a:xfrm>
            <a:off x="889419" y="2555867"/>
            <a:ext cx="15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70%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 of participants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report to the Board, CEO-level, or a Group Executive level </a:t>
            </a:r>
          </a:p>
        </p:txBody>
      </p:sp>
      <p:sp>
        <p:nvSpPr>
          <p:cNvPr id="90" name="CuadroTexto 351">
            <a:extLst>
              <a:ext uri="{FF2B5EF4-FFF2-40B4-BE49-F238E27FC236}">
                <a16:creationId xmlns:a16="http://schemas.microsoft.com/office/drawing/2014/main" id="{1354607A-BE56-C27C-9094-7553B15FE22E}"/>
              </a:ext>
            </a:extLst>
          </p:cNvPr>
          <p:cNvSpPr txBox="1"/>
          <p:nvPr/>
        </p:nvSpPr>
        <p:spPr>
          <a:xfrm>
            <a:off x="954988" y="1953933"/>
            <a:ext cx="14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Senior-level feedback</a:t>
            </a:r>
          </a:p>
        </p:txBody>
      </p:sp>
      <p:graphicFrame>
        <p:nvGraphicFramePr>
          <p:cNvPr id="102" name="Chart 101">
            <a:extLst>
              <a:ext uri="{FF2B5EF4-FFF2-40B4-BE49-F238E27FC236}">
                <a16:creationId xmlns:a16="http://schemas.microsoft.com/office/drawing/2014/main" id="{DDF9CCA9-BAAF-CF98-D8B9-1B0D68132CC7}"/>
              </a:ext>
            </a:extLst>
          </p:cNvPr>
          <p:cNvGraphicFramePr/>
          <p:nvPr/>
        </p:nvGraphicFramePr>
        <p:xfrm>
          <a:off x="3112176" y="3110690"/>
          <a:ext cx="1130702" cy="1060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0" name="TextBox 99">
            <a:extLst>
              <a:ext uri="{FF2B5EF4-FFF2-40B4-BE49-F238E27FC236}">
                <a16:creationId xmlns:a16="http://schemas.microsoft.com/office/drawing/2014/main" id="{AF7BE112-EC93-00E7-7A32-D5463123819C}"/>
              </a:ext>
            </a:extLst>
          </p:cNvPr>
          <p:cNvSpPr txBox="1"/>
          <p:nvPr/>
        </p:nvSpPr>
        <p:spPr>
          <a:xfrm>
            <a:off x="2903527" y="2555867"/>
            <a:ext cx="15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81%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 of the sample have been operational in Corporate Affairs for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more than </a:t>
            </a:r>
            <a:b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</a:b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ten years</a:t>
            </a:r>
          </a:p>
        </p:txBody>
      </p:sp>
      <p:sp>
        <p:nvSpPr>
          <p:cNvPr id="101" name="CuadroTexto 351">
            <a:extLst>
              <a:ext uri="{FF2B5EF4-FFF2-40B4-BE49-F238E27FC236}">
                <a16:creationId xmlns:a16="http://schemas.microsoft.com/office/drawing/2014/main" id="{293EA0FF-3CCA-A98B-737B-C439CE703F79}"/>
              </a:ext>
            </a:extLst>
          </p:cNvPr>
          <p:cNvSpPr txBox="1"/>
          <p:nvPr/>
        </p:nvSpPr>
        <p:spPr>
          <a:xfrm>
            <a:off x="2969096" y="1953933"/>
            <a:ext cx="141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Experienced and tenured opinion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8FE7C3-D9C7-446E-905D-3F81ADC4D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5" y="299541"/>
            <a:ext cx="8692431" cy="313932"/>
          </a:xfrm>
        </p:spPr>
        <p:txBody>
          <a:bodyPr/>
          <a:lstStyle/>
          <a:p>
            <a:r>
              <a:rPr lang="en-GB" dirty="0">
                <a:latin typeface="Segoe UI"/>
                <a:cs typeface="Segoe UI"/>
              </a:rPr>
              <a:t>Voices of 227 Corporate Affairs Leaders</a:t>
            </a:r>
          </a:p>
        </p:txBody>
      </p:sp>
      <p:pic>
        <p:nvPicPr>
          <p:cNvPr id="6" name="Graphic 5" descr="Good Idea with solid fill">
            <a:extLst>
              <a:ext uri="{FF2B5EF4-FFF2-40B4-BE49-F238E27FC236}">
                <a16:creationId xmlns:a16="http://schemas.microsoft.com/office/drawing/2014/main" id="{E1225BEA-BA1E-F3E9-C7F0-B9F5C6806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4006" y="1288388"/>
            <a:ext cx="547043" cy="547043"/>
          </a:xfrm>
          <a:prstGeom prst="rect">
            <a:avLst/>
          </a:prstGeom>
        </p:spPr>
      </p:pic>
      <p:pic>
        <p:nvPicPr>
          <p:cNvPr id="8" name="Graphic 7" descr="Meeting with solid fill">
            <a:extLst>
              <a:ext uri="{FF2B5EF4-FFF2-40B4-BE49-F238E27FC236}">
                <a16:creationId xmlns:a16="http://schemas.microsoft.com/office/drawing/2014/main" id="{A09AA6EE-6C17-DD14-2F3D-C35D83372E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88710" y="1246480"/>
            <a:ext cx="547043" cy="547043"/>
          </a:xfrm>
          <a:prstGeom prst="rect">
            <a:avLst/>
          </a:prstGeom>
        </p:spPr>
      </p:pic>
      <p:pic>
        <p:nvPicPr>
          <p:cNvPr id="10" name="Graphic 9" descr="Globe with solid fill">
            <a:extLst>
              <a:ext uri="{FF2B5EF4-FFF2-40B4-BE49-F238E27FC236}">
                <a16:creationId xmlns:a16="http://schemas.microsoft.com/office/drawing/2014/main" id="{AF687B42-A7C9-4E1C-E820-54E15EC5BF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10552" y="1246480"/>
            <a:ext cx="547043" cy="547043"/>
          </a:xfrm>
          <a:prstGeom prst="rect">
            <a:avLst/>
          </a:prstGeom>
        </p:spPr>
      </p:pic>
      <p:pic>
        <p:nvPicPr>
          <p:cNvPr id="12" name="Graphic 11" descr="Megaphone with solid fill">
            <a:extLst>
              <a:ext uri="{FF2B5EF4-FFF2-40B4-BE49-F238E27FC236}">
                <a16:creationId xmlns:a16="http://schemas.microsoft.com/office/drawing/2014/main" id="{BEACB64E-DDE4-07D2-2FB8-570F84179C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98963" y="1246480"/>
            <a:ext cx="547043" cy="547043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755F009E-5164-FF77-CF30-5A1BF98BC5D1}"/>
              </a:ext>
            </a:extLst>
          </p:cNvPr>
          <p:cNvSpPr txBox="1"/>
          <p:nvPr/>
        </p:nvSpPr>
        <p:spPr>
          <a:xfrm>
            <a:off x="816840" y="4068615"/>
            <a:ext cx="16043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(70% in 2023 and 71% in 2022)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C0F383A-2F2D-7DE0-2D98-FBF9E1E9EF73}"/>
              </a:ext>
            </a:extLst>
          </p:cNvPr>
          <p:cNvSpPr txBox="1"/>
          <p:nvPr/>
        </p:nvSpPr>
        <p:spPr>
          <a:xfrm>
            <a:off x="2813610" y="4068615"/>
            <a:ext cx="172783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(85% in 2023 and 71% in 2022)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3390AE0-1D00-06A5-DDC6-D89804AD47F4}"/>
              </a:ext>
            </a:extLst>
          </p:cNvPr>
          <p:cNvSpPr txBox="1"/>
          <p:nvPr/>
        </p:nvSpPr>
        <p:spPr>
          <a:xfrm>
            <a:off x="1619030" y="3469937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70%</a:t>
            </a:r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82B68CD-A255-5731-A6A6-8287B6B1B18B}"/>
              </a:ext>
            </a:extLst>
          </p:cNvPr>
          <p:cNvSpPr txBox="1"/>
          <p:nvPr/>
        </p:nvSpPr>
        <p:spPr>
          <a:xfrm>
            <a:off x="3628854" y="3469936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81%</a:t>
            </a:r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5F0FCFD-52E3-2C7F-2B08-3ED2E65912CE}"/>
              </a:ext>
            </a:extLst>
          </p:cNvPr>
          <p:cNvSpPr txBox="1"/>
          <p:nvPr/>
        </p:nvSpPr>
        <p:spPr>
          <a:xfrm>
            <a:off x="594905" y="4518425"/>
            <a:ext cx="45758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00" b="0" i="1" u="none" strike="noStrike" kern="1200" cap="none" spc="0" normalizeH="0" baseline="0" noProof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Fieldwork period: 22 February to 2 April 2024 </a:t>
            </a:r>
          </a:p>
        </p:txBody>
      </p:sp>
    </p:spTree>
    <p:extLst>
      <p:ext uri="{BB962C8B-B14F-4D97-AF65-F5344CB8AC3E}">
        <p14:creationId xmlns:p14="http://schemas.microsoft.com/office/powerpoint/2010/main" val="3295809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E4D46-BE0A-495F-B171-C98F6EC59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8996" y="1803785"/>
            <a:ext cx="4705004" cy="1323439"/>
          </a:xfrm>
        </p:spPr>
        <p:txBody>
          <a:bodyPr/>
          <a:lstStyle/>
          <a:p>
            <a:r>
              <a:rPr lang="en-GB" dirty="0"/>
              <a:t>1. Geopolitics is Back</a:t>
            </a:r>
          </a:p>
        </p:txBody>
      </p:sp>
    </p:spTree>
    <p:extLst>
      <p:ext uri="{BB962C8B-B14F-4D97-AF65-F5344CB8AC3E}">
        <p14:creationId xmlns:p14="http://schemas.microsoft.com/office/powerpoint/2010/main" val="2039159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A6AA1FA-E840-1B35-4AFD-4A19332E6C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9815557"/>
              </p:ext>
            </p:extLst>
          </p:nvPr>
        </p:nvGraphicFramePr>
        <p:xfrm>
          <a:off x="350825" y="967588"/>
          <a:ext cx="6152606" cy="4099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Arrow: Down 19">
            <a:extLst>
              <a:ext uri="{FF2B5EF4-FFF2-40B4-BE49-F238E27FC236}">
                <a16:creationId xmlns:a16="http://schemas.microsoft.com/office/drawing/2014/main" id="{2BB6D46F-7EB0-D02C-4C1C-F0BBF074DACB}"/>
              </a:ext>
            </a:extLst>
          </p:cNvPr>
          <p:cNvSpPr/>
          <p:nvPr/>
        </p:nvSpPr>
        <p:spPr>
          <a:xfrm>
            <a:off x="5005288" y="1808567"/>
            <a:ext cx="139829" cy="12712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C0912004-3C49-58F3-335D-0531C4CFDCC2}"/>
              </a:ext>
            </a:extLst>
          </p:cNvPr>
          <p:cNvSpPr/>
          <p:nvPr/>
        </p:nvSpPr>
        <p:spPr>
          <a:xfrm rot="10800000" flipH="1">
            <a:off x="6259481" y="1339861"/>
            <a:ext cx="324942" cy="34371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E6181132-2CA7-CBED-F9EE-79ABA3D20D4C}"/>
              </a:ext>
            </a:extLst>
          </p:cNvPr>
          <p:cNvSpPr/>
          <p:nvPr/>
        </p:nvSpPr>
        <p:spPr>
          <a:xfrm>
            <a:off x="2944532" y="3509049"/>
            <a:ext cx="110233" cy="10944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42CFF-EEB9-40C3-95C4-8BCAE6C96A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064" y="4749666"/>
            <a:ext cx="6156000" cy="230832"/>
          </a:xfrm>
        </p:spPr>
        <p:txBody>
          <a:bodyPr/>
          <a:lstStyle/>
          <a:p>
            <a:r>
              <a:rPr lang="en-GB" dirty="0"/>
              <a:t>Q40. What are the biggest risks for global businesses over the next two years? 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298BA612-FA5D-C7E2-2724-5EFEBFF44275}"/>
              </a:ext>
            </a:extLst>
          </p:cNvPr>
          <p:cNvSpPr/>
          <p:nvPr/>
        </p:nvSpPr>
        <p:spPr>
          <a:xfrm>
            <a:off x="2585477" y="2998995"/>
            <a:ext cx="110233" cy="10944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E1F3FD2-9082-8A6E-E768-33F8D5FFCBA7}"/>
              </a:ext>
            </a:extLst>
          </p:cNvPr>
          <p:cNvSpPr/>
          <p:nvPr/>
        </p:nvSpPr>
        <p:spPr>
          <a:xfrm rot="10800000">
            <a:off x="4787684" y="1965775"/>
            <a:ext cx="139829" cy="12711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9F77E60-20F8-4F4E-7F37-2A0D9FB76AAB}"/>
              </a:ext>
            </a:extLst>
          </p:cNvPr>
          <p:cNvSpPr txBox="1">
            <a:spLocks/>
          </p:cNvSpPr>
          <p:nvPr/>
        </p:nvSpPr>
        <p:spPr>
          <a:xfrm>
            <a:off x="122328" y="690589"/>
            <a:ext cx="8662896" cy="276999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None/>
              <a:defRPr lang="en-US" sz="1200" b="0" kern="120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Short-term Risks to Global Businesses</a:t>
            </a:r>
            <a:r>
              <a:rPr lang="en-GB" b="1" dirty="0"/>
              <a:t>, Open-ended, Total mentions, 2024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3373755-C51D-2D1D-CD86-23CD7A7D8ED4}"/>
              </a:ext>
            </a:extLst>
          </p:cNvPr>
          <p:cNvSpPr txBox="1">
            <a:spLocks/>
          </p:cNvSpPr>
          <p:nvPr/>
        </p:nvSpPr>
        <p:spPr>
          <a:xfrm>
            <a:off x="122328" y="356516"/>
            <a:ext cx="8768827" cy="338554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None/>
              <a:defRPr lang="en-US" sz="1400" b="1" kern="120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</a:rPr>
              <a:t>Dramatic Increase in the Risk of Geopolitics to Global Business</a:t>
            </a:r>
            <a:endParaRPr lang="en-GB" sz="1600" dirty="0">
              <a:solidFill>
                <a:schemeClr val="tx2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A57149-B543-611E-BCC1-8A9E2AF1B59E}"/>
              </a:ext>
            </a:extLst>
          </p:cNvPr>
          <p:cNvGrpSpPr/>
          <p:nvPr/>
        </p:nvGrpSpPr>
        <p:grpSpPr>
          <a:xfrm>
            <a:off x="5611687" y="3293993"/>
            <a:ext cx="2032640" cy="648997"/>
            <a:chOff x="6823506" y="19795"/>
            <a:chExt cx="2102153" cy="64899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AD1288-190E-6655-65E8-DA2906193D1D}"/>
                </a:ext>
              </a:extLst>
            </p:cNvPr>
            <p:cNvSpPr txBox="1"/>
            <p:nvPr/>
          </p:nvSpPr>
          <p:spPr>
            <a:xfrm>
              <a:off x="6823506" y="19795"/>
              <a:ext cx="2102153" cy="648997"/>
            </a:xfrm>
            <a:custGeom>
              <a:avLst/>
              <a:gdLst>
                <a:gd name="connsiteX0" fmla="*/ 0 w 1691640"/>
                <a:gd name="connsiteY0" fmla="*/ 0 h 1424940"/>
                <a:gd name="connsiteX1" fmla="*/ 1691640 w 1691640"/>
                <a:gd name="connsiteY1" fmla="*/ 0 h 1424940"/>
                <a:gd name="connsiteX2" fmla="*/ 1691640 w 1691640"/>
                <a:gd name="connsiteY2" fmla="*/ 1424940 h 1424940"/>
                <a:gd name="connsiteX3" fmla="*/ 0 w 1691640"/>
                <a:gd name="connsiteY3" fmla="*/ 1424940 h 1424940"/>
                <a:gd name="connsiteX4" fmla="*/ 0 w 1691640"/>
                <a:gd name="connsiteY4" fmla="*/ 0 h 1424940"/>
                <a:gd name="connsiteX0" fmla="*/ 0 w 1706880"/>
                <a:gd name="connsiteY0" fmla="*/ 83820 h 1508760"/>
                <a:gd name="connsiteX1" fmla="*/ 1706880 w 1706880"/>
                <a:gd name="connsiteY1" fmla="*/ 0 h 1508760"/>
                <a:gd name="connsiteX2" fmla="*/ 1691640 w 1706880"/>
                <a:gd name="connsiteY2" fmla="*/ 1508760 h 1508760"/>
                <a:gd name="connsiteX3" fmla="*/ 0 w 1706880"/>
                <a:gd name="connsiteY3" fmla="*/ 1508760 h 1508760"/>
                <a:gd name="connsiteX4" fmla="*/ 0 w 1706880"/>
                <a:gd name="connsiteY4" fmla="*/ 83820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6880" h="1508760">
                  <a:moveTo>
                    <a:pt x="0" y="83820"/>
                  </a:moveTo>
                  <a:lnTo>
                    <a:pt x="1706880" y="0"/>
                  </a:lnTo>
                  <a:lnTo>
                    <a:pt x="1691640" y="1508760"/>
                  </a:lnTo>
                  <a:lnTo>
                    <a:pt x="0" y="1508760"/>
                  </a:lnTo>
                  <a:lnTo>
                    <a:pt x="0" y="8382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tx2"/>
              </a:solidFill>
            </a:ln>
          </p:spPr>
          <p:txBody>
            <a:bodyPr wrap="square" lIns="72000" tIns="144000" rIns="72000" bIns="72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3B455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	Arrows represent a significant (10- 	point) difference compared to 2023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3B455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     	</a:t>
              </a:r>
              <a:r>
                <a:rPr lang="en-US" sz="700" dirty="0">
                  <a:solidFill>
                    <a:srgbClr val="3B455B"/>
                  </a:solidFill>
                  <a:latin typeface="Segoe UI"/>
                </a:rPr>
                <a:t>I</a:t>
              </a:r>
              <a:r>
                <a:rPr kumimoji="0" lang="en-U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B455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ndicates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3B455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new risks added in 2024</a:t>
              </a:r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45D22B57-FD54-78FE-5C22-DB480D0AE6E7}"/>
                </a:ext>
              </a:extLst>
            </p:cNvPr>
            <p:cNvSpPr/>
            <p:nvPr/>
          </p:nvSpPr>
          <p:spPr>
            <a:xfrm rot="10800000">
              <a:off x="6941604" y="184591"/>
              <a:ext cx="149165" cy="14400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4" name="Arrow: Down 33">
              <a:extLst>
                <a:ext uri="{FF2B5EF4-FFF2-40B4-BE49-F238E27FC236}">
                  <a16:creationId xmlns:a16="http://schemas.microsoft.com/office/drawing/2014/main" id="{2975C4AA-019D-E1DE-65E7-A4544D2C425B}"/>
                </a:ext>
              </a:extLst>
            </p:cNvPr>
            <p:cNvSpPr/>
            <p:nvPr/>
          </p:nvSpPr>
          <p:spPr>
            <a:xfrm>
              <a:off x="7120584" y="197907"/>
              <a:ext cx="149165" cy="144000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CBE32956-91CD-28B7-22CC-C0A4EF53DD5A}"/>
              </a:ext>
            </a:extLst>
          </p:cNvPr>
          <p:cNvSpPr/>
          <p:nvPr/>
        </p:nvSpPr>
        <p:spPr>
          <a:xfrm rot="10800000">
            <a:off x="4481843" y="2143161"/>
            <a:ext cx="139829" cy="12711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65D96869-8282-6F11-027E-C070B87C0490}"/>
              </a:ext>
            </a:extLst>
          </p:cNvPr>
          <p:cNvSpPr/>
          <p:nvPr/>
        </p:nvSpPr>
        <p:spPr>
          <a:xfrm>
            <a:off x="5843824" y="3756411"/>
            <a:ext cx="110233" cy="10944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BB8E20-2A24-8FFE-3F86-0A40A280FB69}"/>
              </a:ext>
            </a:extLst>
          </p:cNvPr>
          <p:cNvSpPr txBox="1"/>
          <p:nvPr/>
        </p:nvSpPr>
        <p:spPr>
          <a:xfrm>
            <a:off x="6554770" y="1468130"/>
            <a:ext cx="19381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/>
              <a:t>20 points</a:t>
            </a:r>
          </a:p>
        </p:txBody>
      </p:sp>
    </p:spTree>
    <p:extLst>
      <p:ext uri="{BB962C8B-B14F-4D97-AF65-F5344CB8AC3E}">
        <p14:creationId xmlns:p14="http://schemas.microsoft.com/office/powerpoint/2010/main" val="3851753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42CFF-EEB9-40C3-95C4-8BCAE6C96A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0839" y="4637461"/>
            <a:ext cx="6827453" cy="36933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Q2.1 There has been increasing attention paid to political populism across the world, and to a growing trend toward polarisation within society. To what extent do you consider this evolution to be a risk for your company specifically?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66A58B0-282F-0E1B-B5F9-F64D9A29BC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0071120"/>
              </p:ext>
            </p:extLst>
          </p:nvPr>
        </p:nvGraphicFramePr>
        <p:xfrm>
          <a:off x="1133549" y="1200062"/>
          <a:ext cx="4743375" cy="3334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14AC1F3-B03B-129A-3B05-BA4947D6092C}"/>
              </a:ext>
            </a:extLst>
          </p:cNvPr>
          <p:cNvSpPr txBox="1">
            <a:spLocks/>
          </p:cNvSpPr>
          <p:nvPr/>
        </p:nvSpPr>
        <p:spPr>
          <a:xfrm>
            <a:off x="130279" y="295199"/>
            <a:ext cx="8768827" cy="3139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CA" sz="1600" b="1" i="0" kern="1200" cap="none" baseline="0">
                <a:ln w="3175" cmpd="sng">
                  <a:noFill/>
                </a:ln>
                <a:solidFill>
                  <a:schemeClr val="tx2"/>
                </a:solidFill>
                <a:effectLst/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2B3990"/>
                </a:solidFill>
              </a:rPr>
              <a:t>P</a:t>
            </a:r>
            <a:r>
              <a:rPr kumimoji="0" lang="en-GB" sz="16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erception</a:t>
            </a:r>
            <a:r>
              <a:rPr kumimoji="0" lang="en-GB" sz="16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 that </a:t>
            </a:r>
            <a:r>
              <a:rPr lang="en-CA" dirty="0">
                <a:solidFill>
                  <a:srgbClr val="2B3990"/>
                </a:solidFill>
              </a:rPr>
              <a:t>P</a:t>
            </a:r>
            <a:r>
              <a:rPr kumimoji="0" lang="en-CA" sz="16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olitical</a:t>
            </a:r>
            <a:r>
              <a:rPr kumimoji="0" lang="en-GB" sz="16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 </a:t>
            </a:r>
            <a:r>
              <a:rPr lang="en-CA" dirty="0">
                <a:solidFill>
                  <a:srgbClr val="2B3990"/>
                </a:solidFill>
              </a:rPr>
              <a:t>P</a:t>
            </a:r>
            <a:r>
              <a:rPr kumimoji="0" lang="en-CA" sz="16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opulism</a:t>
            </a:r>
            <a:r>
              <a:rPr kumimoji="0" lang="en-GB" sz="16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 is an Increasing </a:t>
            </a:r>
            <a:r>
              <a:rPr lang="en-GB" dirty="0">
                <a:solidFill>
                  <a:srgbClr val="2B3990"/>
                </a:solidFill>
              </a:rPr>
              <a:t>R</a:t>
            </a:r>
            <a:r>
              <a:rPr kumimoji="0" lang="en-GB" sz="1600" b="1" i="0" u="none" strike="noStrike" kern="1200" cap="none" spc="0" normalizeH="0" baseline="0" noProof="0" dirty="0" err="1">
                <a:ln w="3175" cmpd="sng"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isk</a:t>
            </a:r>
            <a:r>
              <a:rPr kumimoji="0" lang="en-GB" sz="16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2B399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 for Business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C34DD4-9246-DFB2-9449-38FDBCEFB3AD}"/>
              </a:ext>
            </a:extLst>
          </p:cNvPr>
          <p:cNvSpPr txBox="1">
            <a:spLocks/>
          </p:cNvSpPr>
          <p:nvPr/>
        </p:nvSpPr>
        <p:spPr>
          <a:xfrm>
            <a:off x="130279" y="609131"/>
            <a:ext cx="7800218" cy="276999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None/>
              <a:defRPr lang="en-US" sz="1200" b="0" kern="120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Risk of Political Populism to Your Company, “Highest Risk” (6+7 on a 7-point Scale), 2020</a:t>
            </a:r>
            <a:r>
              <a:rPr kumimoji="0" lang="en-GB" sz="12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j-ea"/>
                <a:cs typeface="Arial" panose="020B0604020202020204" pitchFamily="34" charset="0"/>
              </a:rPr>
              <a:t>‒</a:t>
            </a:r>
            <a:r>
              <a:rPr kumimoji="0" lang="en-GB" sz="12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3B455B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080804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80228-7A2C-447C-9F91-60F1B775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79" y="363440"/>
            <a:ext cx="8654945" cy="313932"/>
          </a:xfrm>
        </p:spPr>
        <p:txBody>
          <a:bodyPr/>
          <a:lstStyle/>
          <a:p>
            <a:r>
              <a:rPr lang="en-GB" dirty="0"/>
              <a:t>Most Companies Are Seeing Risks From Shifting Political 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42CFF-EEB9-40C3-95C4-8BCAE6C96A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0834" y="4500496"/>
            <a:ext cx="6718625" cy="64633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Q2.1 There has been increasing attention paid to political populism across the world, and to a growing trend toward polarisation within society. To what extent do you consider this evolution to be a risk for your company specifically?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Q2.7 Across many regions we have seen a rise in authoritarianism which may impact the way in which governments operate and engage. To what extent do you consider this evolution to be a risk for your company specifically? </a:t>
            </a:r>
            <a:endParaRPr lang="en-GB" dirty="0">
              <a:cs typeface="Segoe UI"/>
            </a:endParaRP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9E834B0-9FC0-B21D-93BC-6B8CF6BCAA3D}"/>
              </a:ext>
            </a:extLst>
          </p:cNvPr>
          <p:cNvSpPr txBox="1">
            <a:spLocks/>
          </p:cNvSpPr>
          <p:nvPr/>
        </p:nvSpPr>
        <p:spPr>
          <a:xfrm>
            <a:off x="-639825" y="1831442"/>
            <a:ext cx="8250526" cy="276999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None/>
              <a:defRPr lang="en-US" sz="1200" b="0" kern="120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8315D3E-5C37-A8AD-E3A2-A6DEA6891D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8297583"/>
              </p:ext>
            </p:extLst>
          </p:nvPr>
        </p:nvGraphicFramePr>
        <p:xfrm>
          <a:off x="453315" y="2601400"/>
          <a:ext cx="7366119" cy="168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0C4313C-6386-4190-2E45-41EDADBA4B5E}"/>
              </a:ext>
            </a:extLst>
          </p:cNvPr>
          <p:cNvSpPr txBox="1">
            <a:spLocks/>
          </p:cNvSpPr>
          <p:nvPr/>
        </p:nvSpPr>
        <p:spPr>
          <a:xfrm>
            <a:off x="130279" y="698743"/>
            <a:ext cx="8662896" cy="276999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20000"/>
              <a:buFontTx/>
              <a:buNone/>
              <a:defRPr lang="en-US" sz="1200" b="0" kern="1200" cap="none" baseline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Extent of Risk of Political Populism and the Rise of Authoritarianism to Your Company, 7-point Scale, 2024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C5BF180-CC53-2BB8-3EC7-1A5B0BB03E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9103569"/>
              </p:ext>
            </p:extLst>
          </p:nvPr>
        </p:nvGraphicFramePr>
        <p:xfrm>
          <a:off x="453314" y="1509956"/>
          <a:ext cx="7366119" cy="168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602131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sumer layouts">
  <a:themeElements>
    <a:clrScheme name="GS Rebrand 2021 Colours">
      <a:dk1>
        <a:srgbClr val="3B455B"/>
      </a:dk1>
      <a:lt1>
        <a:srgbClr val="FFFFFF"/>
      </a:lt1>
      <a:dk2>
        <a:srgbClr val="2B3990"/>
      </a:dk2>
      <a:lt2>
        <a:srgbClr val="EDEDEF"/>
      </a:lt2>
      <a:accent1>
        <a:srgbClr val="1B4DB3"/>
      </a:accent1>
      <a:accent2>
        <a:srgbClr val="3F6380"/>
      </a:accent2>
      <a:accent3>
        <a:srgbClr val="2B6EDA"/>
      </a:accent3>
      <a:accent4>
        <a:srgbClr val="18A8E2"/>
      </a:accent4>
      <a:accent5>
        <a:srgbClr val="F7AC40"/>
      </a:accent5>
      <a:accent6>
        <a:srgbClr val="FC5B46"/>
      </a:accent6>
      <a:hlink>
        <a:srgbClr val="2B3990"/>
      </a:hlink>
      <a:folHlink>
        <a:srgbClr val="4DCAE8"/>
      </a:folHlink>
    </a:clrScheme>
    <a:fontScheme name="Globescan Standar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16DE5A94-B4C3-4B08-BDB6-0B63974A2601}" vid="{3447D770-E1EF-4FF2-B4E4-EDBC9799B3FD}"/>
    </a:ext>
  </a:extLst>
</a:theme>
</file>

<file path=ppt/theme/theme2.xml><?xml version="1.0" encoding="utf-8"?>
<a:theme xmlns:a="http://schemas.openxmlformats.org/drawingml/2006/main" name="Basic Slides">
  <a:themeElements>
    <a:clrScheme name="GS Rebrand 2021 Colours">
      <a:dk1>
        <a:srgbClr val="3B455B"/>
      </a:dk1>
      <a:lt1>
        <a:srgbClr val="FFFFFF"/>
      </a:lt1>
      <a:dk2>
        <a:srgbClr val="2B3990"/>
      </a:dk2>
      <a:lt2>
        <a:srgbClr val="EDEDEF"/>
      </a:lt2>
      <a:accent1>
        <a:srgbClr val="1B4DB3"/>
      </a:accent1>
      <a:accent2>
        <a:srgbClr val="3F6380"/>
      </a:accent2>
      <a:accent3>
        <a:srgbClr val="2B6EDA"/>
      </a:accent3>
      <a:accent4>
        <a:srgbClr val="18A8E2"/>
      </a:accent4>
      <a:accent5>
        <a:srgbClr val="F7AC40"/>
      </a:accent5>
      <a:accent6>
        <a:srgbClr val="FC5B46"/>
      </a:accent6>
      <a:hlink>
        <a:srgbClr val="2B3990"/>
      </a:hlink>
      <a:folHlink>
        <a:srgbClr val="4DCAE8"/>
      </a:folHlink>
    </a:clrScheme>
    <a:fontScheme name="Globescan Standar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3" id="{16DE5A94-B4C3-4B08-BDB6-0B63974A2601}" vid="{B051DE5C-6AB1-46F7-BECE-D19AF2DDB23F}"/>
    </a:ext>
  </a:extLst>
</a:theme>
</file>

<file path=ppt/theme/theme3.xml><?xml version="1.0" encoding="utf-8"?>
<a:theme xmlns:a="http://schemas.openxmlformats.org/drawingml/2006/main" name="Corporate Layouts">
  <a:themeElements>
    <a:clrScheme name="GS Rebrand 2021 Colours">
      <a:dk1>
        <a:srgbClr val="3B455B"/>
      </a:dk1>
      <a:lt1>
        <a:srgbClr val="FFFFFF"/>
      </a:lt1>
      <a:dk2>
        <a:srgbClr val="2B3990"/>
      </a:dk2>
      <a:lt2>
        <a:srgbClr val="EDEDEF"/>
      </a:lt2>
      <a:accent1>
        <a:srgbClr val="1B4DB3"/>
      </a:accent1>
      <a:accent2>
        <a:srgbClr val="3F6380"/>
      </a:accent2>
      <a:accent3>
        <a:srgbClr val="2B6EDA"/>
      </a:accent3>
      <a:accent4>
        <a:srgbClr val="18A8E2"/>
      </a:accent4>
      <a:accent5>
        <a:srgbClr val="F7AC40"/>
      </a:accent5>
      <a:accent6>
        <a:srgbClr val="FC5B46"/>
      </a:accent6>
      <a:hlink>
        <a:srgbClr val="2B3990"/>
      </a:hlink>
      <a:folHlink>
        <a:srgbClr val="4DCAE8"/>
      </a:folHlink>
    </a:clrScheme>
    <a:fontScheme name="Globescan Standar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16DE5A94-B4C3-4B08-BDB6-0B63974A2601}" vid="{40BAE141-F0F4-4F90-8167-4614C50DD30F}"/>
    </a:ext>
  </a:extLst>
</a:theme>
</file>

<file path=ppt/theme/theme4.xml><?xml version="1.0" encoding="utf-8"?>
<a:theme xmlns:a="http://schemas.openxmlformats.org/drawingml/2006/main" name="1_Basic Slides">
  <a:themeElements>
    <a:clrScheme name="GS Rebrand 2021 Colours">
      <a:dk1>
        <a:srgbClr val="3B455B"/>
      </a:dk1>
      <a:lt1>
        <a:srgbClr val="FFFFFF"/>
      </a:lt1>
      <a:dk2>
        <a:srgbClr val="2B3990"/>
      </a:dk2>
      <a:lt2>
        <a:srgbClr val="EDEDEF"/>
      </a:lt2>
      <a:accent1>
        <a:srgbClr val="1B4DB3"/>
      </a:accent1>
      <a:accent2>
        <a:srgbClr val="3F6380"/>
      </a:accent2>
      <a:accent3>
        <a:srgbClr val="2B6EDA"/>
      </a:accent3>
      <a:accent4>
        <a:srgbClr val="18A8E2"/>
      </a:accent4>
      <a:accent5>
        <a:srgbClr val="F7AC40"/>
      </a:accent5>
      <a:accent6>
        <a:srgbClr val="FC5B46"/>
      </a:accent6>
      <a:hlink>
        <a:srgbClr val="2B3990"/>
      </a:hlink>
      <a:folHlink>
        <a:srgbClr val="4DCAE8"/>
      </a:folHlink>
    </a:clrScheme>
    <a:fontScheme name="Globescan Standar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3" id="{16DE5A94-B4C3-4B08-BDB6-0B63974A2601}" vid="{B051DE5C-6AB1-46F7-BECE-D19AF2DDB23F}"/>
    </a:ext>
  </a:extLst>
</a:theme>
</file>

<file path=ppt/theme/theme5.xml><?xml version="1.0" encoding="utf-8"?>
<a:theme xmlns:a="http://schemas.openxmlformats.org/drawingml/2006/main" name="2_Basic Slides">
  <a:themeElements>
    <a:clrScheme name="GS Rebrand 2021 Colours">
      <a:dk1>
        <a:srgbClr val="3B455B"/>
      </a:dk1>
      <a:lt1>
        <a:srgbClr val="FFFFFF"/>
      </a:lt1>
      <a:dk2>
        <a:srgbClr val="2B3990"/>
      </a:dk2>
      <a:lt2>
        <a:srgbClr val="EDEDEF"/>
      </a:lt2>
      <a:accent1>
        <a:srgbClr val="1B4DB3"/>
      </a:accent1>
      <a:accent2>
        <a:srgbClr val="3F6380"/>
      </a:accent2>
      <a:accent3>
        <a:srgbClr val="2B6EDA"/>
      </a:accent3>
      <a:accent4>
        <a:srgbClr val="18A8E2"/>
      </a:accent4>
      <a:accent5>
        <a:srgbClr val="F7AC40"/>
      </a:accent5>
      <a:accent6>
        <a:srgbClr val="FC5B46"/>
      </a:accent6>
      <a:hlink>
        <a:srgbClr val="2B3990"/>
      </a:hlink>
      <a:folHlink>
        <a:srgbClr val="4DCAE8"/>
      </a:folHlink>
    </a:clrScheme>
    <a:fontScheme name="Globescan Standar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3" id="{16DE5A94-B4C3-4B08-BDB6-0B63974A2601}" vid="{B051DE5C-6AB1-46F7-BECE-D19AF2DDB23F}"/>
    </a:ext>
  </a:extLst>
</a:theme>
</file>

<file path=ppt/theme/theme6.xml><?xml version="1.0" encoding="utf-8"?>
<a:theme xmlns:a="http://schemas.openxmlformats.org/drawingml/2006/main" name="1_Consumer layouts">
  <a:themeElements>
    <a:clrScheme name="GS Rebrand 2021 Colours">
      <a:dk1>
        <a:srgbClr val="3B455B"/>
      </a:dk1>
      <a:lt1>
        <a:srgbClr val="FFFFFF"/>
      </a:lt1>
      <a:dk2>
        <a:srgbClr val="2B3990"/>
      </a:dk2>
      <a:lt2>
        <a:srgbClr val="EDEDEF"/>
      </a:lt2>
      <a:accent1>
        <a:srgbClr val="1B4DB3"/>
      </a:accent1>
      <a:accent2>
        <a:srgbClr val="3F6380"/>
      </a:accent2>
      <a:accent3>
        <a:srgbClr val="2B6EDA"/>
      </a:accent3>
      <a:accent4>
        <a:srgbClr val="18A8E2"/>
      </a:accent4>
      <a:accent5>
        <a:srgbClr val="F7AC40"/>
      </a:accent5>
      <a:accent6>
        <a:srgbClr val="FC5B46"/>
      </a:accent6>
      <a:hlink>
        <a:srgbClr val="2B3990"/>
      </a:hlink>
      <a:folHlink>
        <a:srgbClr val="4DCAE8"/>
      </a:folHlink>
    </a:clrScheme>
    <a:fontScheme name="Globescan Standar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S_PPT_Template2021" id="{E8281A9F-FD01-4E3D-99BD-FBCDA1E92F8F}" vid="{29C12271-AD33-435B-A835-E1DDA085AA19}"/>
    </a:ext>
  </a:extLst>
</a:theme>
</file>

<file path=ppt/theme/theme7.xml><?xml version="1.0" encoding="utf-8"?>
<a:theme xmlns:a="http://schemas.openxmlformats.org/drawingml/2006/main" name="3_Basic Slides">
  <a:themeElements>
    <a:clrScheme name="GS Rebrand 2021 Colours">
      <a:dk1>
        <a:srgbClr val="3B455B"/>
      </a:dk1>
      <a:lt1>
        <a:srgbClr val="FFFFFF"/>
      </a:lt1>
      <a:dk2>
        <a:srgbClr val="2B3990"/>
      </a:dk2>
      <a:lt2>
        <a:srgbClr val="EDEDEF"/>
      </a:lt2>
      <a:accent1>
        <a:srgbClr val="1B4DB3"/>
      </a:accent1>
      <a:accent2>
        <a:srgbClr val="3F6380"/>
      </a:accent2>
      <a:accent3>
        <a:srgbClr val="2B6EDA"/>
      </a:accent3>
      <a:accent4>
        <a:srgbClr val="18A8E2"/>
      </a:accent4>
      <a:accent5>
        <a:srgbClr val="F7AC40"/>
      </a:accent5>
      <a:accent6>
        <a:srgbClr val="FC5B46"/>
      </a:accent6>
      <a:hlink>
        <a:srgbClr val="2B3990"/>
      </a:hlink>
      <a:folHlink>
        <a:srgbClr val="4DCAE8"/>
      </a:folHlink>
    </a:clrScheme>
    <a:fontScheme name="Globescan Standar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3" id="{16DE5A94-B4C3-4B08-BDB6-0B63974A2601}" vid="{B051DE5C-6AB1-46F7-BECE-D19AF2DDB23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9658f20-4661-46ae-a395-64a241dd82e9">
      <UserInfo>
        <DisplayName>Curran Cunningham</DisplayName>
        <AccountId>146</AccountId>
        <AccountType/>
      </UserInfo>
      <UserInfo>
        <DisplayName>Terri Newman</DisplayName>
        <AccountId>85</AccountId>
        <AccountType/>
      </UserInfo>
      <UserInfo>
        <DisplayName>Anneke Greyling</DisplayName>
        <AccountId>7</AccountId>
        <AccountType/>
      </UserInfo>
      <UserInfo>
        <DisplayName>Leeam Goss-Layani</DisplayName>
        <AccountId>41</AccountId>
        <AccountType/>
      </UserInfo>
      <UserInfo>
        <DisplayName>Victoria Gilbert</DisplayName>
        <AccountId>255</AccountId>
        <AccountType/>
      </UserInfo>
      <UserInfo>
        <DisplayName>Caroline Holme</DisplayName>
        <AccountId>20</AccountId>
        <AccountType/>
      </UserInfo>
      <UserInfo>
        <DisplayName>Pendragon Stuart</DisplayName>
        <AccountId>196</AccountId>
        <AccountType/>
      </UserInfo>
      <UserInfo>
        <DisplayName>Natalie   Cheung</DisplayName>
        <AccountId>267</AccountId>
        <AccountType/>
      </UserInfo>
      <UserInfo>
        <DisplayName>Harshita Sharma</DisplayName>
        <AccountId>136</AccountId>
        <AccountType/>
      </UserInfo>
      <UserInfo>
        <DisplayName>Francis Cowan</DisplayName>
        <AccountId>65</AccountId>
        <AccountType/>
      </UserInfo>
    </SharedWithUsers>
    <TaxCatchAll xmlns="19658f20-4661-46ae-a395-64a241dd82e9" xsi:nil="true"/>
    <lcf76f155ced4ddcb4097134ff3c332f xmlns="e56dcf33-846a-4a36-9c14-669fee47e61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88686B9C137048B0695FC2B47F4C8B" ma:contentTypeVersion="17" ma:contentTypeDescription="Create a new document." ma:contentTypeScope="" ma:versionID="a025fa68979ef2544b8c879656069ffe">
  <xsd:schema xmlns:xsd="http://www.w3.org/2001/XMLSchema" xmlns:xs="http://www.w3.org/2001/XMLSchema" xmlns:p="http://schemas.microsoft.com/office/2006/metadata/properties" xmlns:ns2="19658f20-4661-46ae-a395-64a241dd82e9" xmlns:ns3="e56dcf33-846a-4a36-9c14-669fee47e618" targetNamespace="http://schemas.microsoft.com/office/2006/metadata/properties" ma:root="true" ma:fieldsID="2dfa445545f03ea3c171a72be6f9d9bf" ns2:_="" ns3:_="">
    <xsd:import namespace="19658f20-4661-46ae-a395-64a241dd82e9"/>
    <xsd:import namespace="e56dcf33-846a-4a36-9c14-669fee47e61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658f20-4661-46ae-a395-64a241dd82e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cf273d0e-0adb-4b3d-8ed8-85f0550c161c}" ma:internalName="TaxCatchAll" ma:showField="CatchAllData" ma:web="19658f20-4661-46ae-a395-64a241dd82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dcf33-846a-4a36-9c14-669fee47e6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6b5006e-da64-4e38-b0dd-813611c89f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ED8FA8-8B4E-4101-934B-4940540F1F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AFDB1B-0D83-49A9-B8D6-F217EE1F24D3}">
  <ds:schemaRefs>
    <ds:schemaRef ds:uri="19658f20-4661-46ae-a395-64a241dd82e9"/>
    <ds:schemaRef ds:uri="e56dcf33-846a-4a36-9c14-669fee47e6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E77A777-D7AE-4A38-9F8E-AF48E4ECD904}">
  <ds:schemaRefs>
    <ds:schemaRef ds:uri="19658f20-4661-46ae-a395-64a241dd82e9"/>
    <ds:schemaRef ds:uri="e56dcf33-846a-4a36-9c14-669fee47e6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GlobeScan Report Template 2022</Template>
  <TotalTime>1176</TotalTime>
  <Words>1573</Words>
  <Application>Microsoft Office PowerPoint</Application>
  <PresentationFormat>On-screen Show (16:9)</PresentationFormat>
  <Paragraphs>199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Aptos</vt:lpstr>
      <vt:lpstr>Arial</vt:lpstr>
      <vt:lpstr>Calibri</vt:lpstr>
      <vt:lpstr>Segoe UI</vt:lpstr>
      <vt:lpstr>Segoe UI Semibold</vt:lpstr>
      <vt:lpstr>Consumer layouts</vt:lpstr>
      <vt:lpstr>Basic Slides</vt:lpstr>
      <vt:lpstr>Corporate Layouts</vt:lpstr>
      <vt:lpstr>1_Basic Slides</vt:lpstr>
      <vt:lpstr>2_Basic Slides</vt:lpstr>
      <vt:lpstr>1_Consumer layouts</vt:lpstr>
      <vt:lpstr>3_Basic Slides</vt:lpstr>
      <vt:lpstr>Oxford-GlobeScan Corporate Affairs Survey</vt:lpstr>
      <vt:lpstr>Your Hosts Today</vt:lpstr>
      <vt:lpstr>Our Panellists today</vt:lpstr>
      <vt:lpstr>About the Survey</vt:lpstr>
      <vt:lpstr>Voices of 227 Corporate Affairs Leaders</vt:lpstr>
      <vt:lpstr>1. Geopolitics is Back</vt:lpstr>
      <vt:lpstr>PowerPoint Presentation</vt:lpstr>
      <vt:lpstr>PowerPoint Presentation</vt:lpstr>
      <vt:lpstr>Most Companies Are Seeing Risks From Shifting Political Context</vt:lpstr>
      <vt:lpstr>Rising Authoritarianism Impacting Stakeholder Engagement</vt:lpstr>
      <vt:lpstr>2. The Opportunity of AI</vt:lpstr>
      <vt:lpstr>PowerPoint Presentation</vt:lpstr>
      <vt:lpstr>PowerPoint Presentation</vt:lpstr>
      <vt:lpstr>Main Uses of AI in Corporate Affairs: Verbatims</vt:lpstr>
      <vt:lpstr>3. The Evolving ESG Agenda</vt:lpstr>
      <vt:lpstr>PowerPoint Presentation</vt:lpstr>
      <vt:lpstr>PowerPoint Presentation</vt:lpstr>
      <vt:lpstr>North American Companies Experiencing Significant Resistance to ESG</vt:lpstr>
      <vt:lpstr>Dramatic Differences Between Global South and North on Trajectory of ESG</vt:lpstr>
      <vt:lpstr>Recent Changes in ESG Communications: Verbatims</vt:lpstr>
      <vt:lpstr>4. Priorities of the Corporate Affairs Function</vt:lpstr>
      <vt:lpstr>PowerPoint Presentation</vt:lpstr>
      <vt:lpstr>Corporate Affairs Priorities Differ Across Regions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Affairs Survey – Third Edition</dc:title>
  <dc:creator>Leeam Goss-Layani</dc:creator>
  <cp:lastModifiedBy>Curran Cunningham</cp:lastModifiedBy>
  <cp:revision>13</cp:revision>
  <cp:lastPrinted>2024-04-05T13:36:10Z</cp:lastPrinted>
  <dcterms:created xsi:type="dcterms:W3CDTF">2022-04-05T14:38:36Z</dcterms:created>
  <dcterms:modified xsi:type="dcterms:W3CDTF">2024-04-17T14:57:49Z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0x0101004488686B9C137048B0695FC2B47F4C8B</vt:lpwstr>
  </property>
  <property fmtid="{D5CDD505-2E9C-101B-9397-08002B2CF9AE}" pid="3" name="MediaServiceImageTags">
    <vt:lpwstr/>
  </property>
</Properties>
</file>